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60" r:id="rId4"/>
    <p:sldId id="262" r:id="rId5"/>
    <p:sldId id="258" r:id="rId6"/>
    <p:sldId id="261" r:id="rId7"/>
    <p:sldId id="264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59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reading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Expectations in the new National Curriculum Tests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2107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Reading – Question Examples</a:t>
            </a:r>
            <a:br>
              <a:rPr lang="en-GB" dirty="0"/>
            </a:br>
            <a:r>
              <a:rPr lang="en-GB" b="1" u="sng" dirty="0" smtClean="0"/>
              <a:t>Matching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712" y="2329059"/>
            <a:ext cx="7648575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4389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Reading – Question Examples</a:t>
            </a:r>
            <a:br>
              <a:rPr lang="en-GB" dirty="0"/>
            </a:br>
            <a:r>
              <a:rPr lang="en-GB" b="1" u="sng" dirty="0" smtClean="0"/>
              <a:t>Find and Copy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557" y="2747506"/>
            <a:ext cx="84105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4795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Reading – Question Examples</a:t>
            </a:r>
            <a:br>
              <a:rPr lang="en-GB" dirty="0"/>
            </a:br>
            <a:r>
              <a:rPr lang="en-GB" b="1" u="sng" dirty="0" smtClean="0"/>
              <a:t>Short Response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942" y="2179584"/>
            <a:ext cx="7461990" cy="4346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2981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0578" y="255401"/>
            <a:ext cx="9875520" cy="1356360"/>
          </a:xfrm>
        </p:spPr>
        <p:txBody>
          <a:bodyPr/>
          <a:lstStyle/>
          <a:p>
            <a:pPr algn="ctr"/>
            <a:r>
              <a:rPr lang="en-GB" dirty="0"/>
              <a:t>Reading – Question Examples</a:t>
            </a:r>
            <a:br>
              <a:rPr lang="en-GB" dirty="0"/>
            </a:br>
            <a:r>
              <a:rPr lang="en-GB" b="1" u="sng" dirty="0" smtClean="0"/>
              <a:t>Longer Response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79" y="1480778"/>
            <a:ext cx="4892262" cy="5051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914368" y="1741211"/>
            <a:ext cx="470978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2800" dirty="0" smtClean="0"/>
              <a:t>These questions are worth the most marks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800" dirty="0" smtClean="0"/>
              <a:t>You are awarded marks for number of points or amount of evidence.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800" dirty="0" smtClean="0"/>
              <a:t>3 marks  - 3 reasons or 2 with evidence from text.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800" dirty="0" smtClean="0"/>
              <a:t>2 marks – 2 reasons or 1 with evidence from text.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800" dirty="0" smtClean="0"/>
              <a:t>1 mark – 1 reason</a:t>
            </a:r>
            <a:endParaRPr lang="en-GB" sz="2800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36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630" y="233819"/>
            <a:ext cx="9875520" cy="1356360"/>
          </a:xfrm>
        </p:spPr>
        <p:txBody>
          <a:bodyPr/>
          <a:lstStyle/>
          <a:p>
            <a:pPr algn="ctr"/>
            <a:r>
              <a:rPr lang="en-GB" b="1" dirty="0" smtClean="0"/>
              <a:t>P.E.E</a:t>
            </a:r>
            <a:r>
              <a:rPr lang="en-GB" dirty="0" smtClean="0"/>
              <a:t> – Longer Answer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65753"/>
            <a:ext cx="9872871" cy="4530247"/>
          </a:xfrm>
        </p:spPr>
        <p:txBody>
          <a:bodyPr>
            <a:normAutofit fontScale="77500" lnSpcReduction="20000"/>
          </a:bodyPr>
          <a:lstStyle/>
          <a:p>
            <a:r>
              <a:rPr lang="en-GB" sz="2800" dirty="0" smtClean="0"/>
              <a:t>POINT</a:t>
            </a:r>
          </a:p>
          <a:p>
            <a:pPr marL="45720" indent="0">
              <a:buNone/>
            </a:pPr>
            <a:r>
              <a:rPr lang="en-GB" sz="2800" dirty="0" smtClean="0"/>
              <a:t>Make the point</a:t>
            </a:r>
          </a:p>
          <a:p>
            <a:pPr marL="45720" indent="0">
              <a:buNone/>
            </a:pPr>
            <a:r>
              <a:rPr lang="en-GB" sz="2800" dirty="0" smtClean="0">
                <a:solidFill>
                  <a:schemeClr val="tx1"/>
                </a:solidFill>
              </a:rPr>
              <a:t>I think that…</a:t>
            </a:r>
            <a:r>
              <a:rPr lang="en-GB" sz="2800" dirty="0" smtClean="0"/>
              <a:t>the character is angry</a:t>
            </a:r>
          </a:p>
          <a:p>
            <a:pPr marL="45720" indent="0">
              <a:buNone/>
            </a:pPr>
            <a:endParaRPr lang="en-GB" sz="2800" dirty="0"/>
          </a:p>
          <a:p>
            <a:r>
              <a:rPr lang="en-GB" sz="2800" dirty="0" smtClean="0"/>
              <a:t>EVIDENCE</a:t>
            </a:r>
          </a:p>
          <a:p>
            <a:pPr marL="45720" indent="0">
              <a:buNone/>
            </a:pPr>
            <a:r>
              <a:rPr lang="en-GB" sz="2800" dirty="0" smtClean="0"/>
              <a:t>Provide the evidence</a:t>
            </a:r>
          </a:p>
          <a:p>
            <a:pPr marL="45720" indent="0">
              <a:buNone/>
            </a:pPr>
            <a:r>
              <a:rPr lang="en-GB" sz="2800" dirty="0">
                <a:solidFill>
                  <a:schemeClr val="tx1"/>
                </a:solidFill>
              </a:rPr>
              <a:t>b</a:t>
            </a:r>
            <a:r>
              <a:rPr lang="en-GB" sz="2800" dirty="0" smtClean="0">
                <a:solidFill>
                  <a:schemeClr val="tx1"/>
                </a:solidFill>
              </a:rPr>
              <a:t>ecause the text says….</a:t>
            </a:r>
            <a:r>
              <a:rPr lang="en-GB" sz="2800" dirty="0" smtClean="0"/>
              <a:t>that he shook with rage</a:t>
            </a:r>
          </a:p>
          <a:p>
            <a:pPr marL="45720" indent="0">
              <a:buNone/>
            </a:pPr>
            <a:endParaRPr lang="en-GB" sz="2800" dirty="0" smtClean="0"/>
          </a:p>
          <a:p>
            <a:r>
              <a:rPr lang="en-GB" sz="2800" dirty="0" smtClean="0"/>
              <a:t>EXPLAIN</a:t>
            </a:r>
          </a:p>
          <a:p>
            <a:pPr marL="45720" indent="0">
              <a:buNone/>
            </a:pPr>
            <a:r>
              <a:rPr lang="en-GB" sz="2800" dirty="0" smtClean="0"/>
              <a:t>Explain what it shows</a:t>
            </a:r>
          </a:p>
          <a:p>
            <a:pPr marL="45720" indent="0">
              <a:buNone/>
            </a:pPr>
            <a:r>
              <a:rPr lang="en-GB" sz="2800" dirty="0">
                <a:solidFill>
                  <a:schemeClr val="tx1"/>
                </a:solidFill>
              </a:rPr>
              <a:t>a</a:t>
            </a:r>
            <a:r>
              <a:rPr lang="en-GB" sz="2800" dirty="0" smtClean="0">
                <a:solidFill>
                  <a:schemeClr val="tx1"/>
                </a:solidFill>
              </a:rPr>
              <a:t>nd this shows that….</a:t>
            </a:r>
            <a:r>
              <a:rPr lang="en-GB" sz="2800" dirty="0" smtClean="0"/>
              <a:t>he is struggling to control his temper after the argument. 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962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Reading –  What We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401207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GB" sz="2800" u="sng" dirty="0"/>
              <a:t>In school</a:t>
            </a:r>
            <a:r>
              <a:rPr lang="en-GB" sz="2800" u="sng" dirty="0" smtClean="0"/>
              <a:t>:</a:t>
            </a:r>
            <a:endParaRPr lang="en-GB" sz="2800" dirty="0"/>
          </a:p>
          <a:p>
            <a:r>
              <a:rPr lang="en-GB" sz="2800" dirty="0" smtClean="0">
                <a:solidFill>
                  <a:schemeClr val="tx1"/>
                </a:solidFill>
              </a:rPr>
              <a:t>We </a:t>
            </a:r>
            <a:r>
              <a:rPr lang="en-GB" sz="2800" dirty="0">
                <a:solidFill>
                  <a:schemeClr val="tx1"/>
                </a:solidFill>
              </a:rPr>
              <a:t>use questions in a similar style and layout to those used in the test </a:t>
            </a:r>
            <a:r>
              <a:rPr lang="en-GB" sz="2800" dirty="0" smtClean="0">
                <a:solidFill>
                  <a:schemeClr val="tx1"/>
                </a:solidFill>
              </a:rPr>
              <a:t>to </a:t>
            </a:r>
            <a:r>
              <a:rPr lang="en-GB" sz="2800" dirty="0">
                <a:solidFill>
                  <a:schemeClr val="tx1"/>
                </a:solidFill>
              </a:rPr>
              <a:t>help children understand </a:t>
            </a:r>
            <a:r>
              <a:rPr lang="en-GB" sz="2800" dirty="0" smtClean="0">
                <a:solidFill>
                  <a:schemeClr val="tx1"/>
                </a:solidFill>
              </a:rPr>
              <a:t>the strategy </a:t>
            </a:r>
            <a:r>
              <a:rPr lang="en-GB" sz="2800" dirty="0">
                <a:solidFill>
                  <a:schemeClr val="tx1"/>
                </a:solidFill>
              </a:rPr>
              <a:t>they might </a:t>
            </a:r>
            <a:r>
              <a:rPr lang="en-GB" sz="2800" dirty="0" smtClean="0">
                <a:solidFill>
                  <a:schemeClr val="tx1"/>
                </a:solidFill>
              </a:rPr>
              <a:t>use when answering them.</a:t>
            </a:r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We </a:t>
            </a:r>
            <a:r>
              <a:rPr lang="en-GB" sz="2800" dirty="0">
                <a:solidFill>
                  <a:schemeClr val="tx1"/>
                </a:solidFill>
              </a:rPr>
              <a:t>encourage a range of reading and provide opportunities for children to read aloud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Children </a:t>
            </a:r>
            <a:r>
              <a:rPr lang="en-GB" sz="2800" dirty="0">
                <a:solidFill>
                  <a:schemeClr val="tx1"/>
                </a:solidFill>
              </a:rPr>
              <a:t>are encouraged to use reading skills and strategies across the curriculum (e.g. skim </a:t>
            </a:r>
            <a:r>
              <a:rPr lang="en-GB" sz="2800" dirty="0" smtClean="0">
                <a:solidFill>
                  <a:schemeClr val="tx1"/>
                </a:solidFill>
              </a:rPr>
              <a:t>reading or </a:t>
            </a:r>
            <a:r>
              <a:rPr lang="en-GB" sz="2800" dirty="0">
                <a:solidFill>
                  <a:schemeClr val="tx1"/>
                </a:solidFill>
              </a:rPr>
              <a:t>scanning a text when researching in History</a:t>
            </a:r>
            <a:r>
              <a:rPr lang="en-GB" sz="28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VIPERS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208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Reading – Support at Home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65" y="1781827"/>
            <a:ext cx="9872871" cy="440120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GB" sz="2800" b="1" u="sng" dirty="0"/>
              <a:t>What can parents do to help support their child?</a:t>
            </a:r>
            <a:endParaRPr lang="en-GB" sz="2800" b="1" dirty="0"/>
          </a:p>
          <a:p>
            <a:r>
              <a:rPr lang="en-GB" sz="2800" dirty="0" smtClean="0">
                <a:solidFill>
                  <a:schemeClr val="tx1"/>
                </a:solidFill>
              </a:rPr>
              <a:t>read </a:t>
            </a:r>
            <a:r>
              <a:rPr lang="en-GB" sz="2800" dirty="0">
                <a:solidFill>
                  <a:schemeClr val="tx1"/>
                </a:solidFill>
              </a:rPr>
              <a:t>a range of different texts e.g. poetry, newspaper, magazine articles as well as fiction books</a:t>
            </a:r>
          </a:p>
          <a:p>
            <a:r>
              <a:rPr lang="en-GB" sz="2800" dirty="0">
                <a:solidFill>
                  <a:schemeClr val="tx1"/>
                </a:solidFill>
              </a:rPr>
              <a:t>develop focus and speed of reading in their heads by having quiet time reading. </a:t>
            </a:r>
            <a:endParaRPr lang="en-GB" sz="2800" dirty="0" smtClean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hear </a:t>
            </a:r>
            <a:r>
              <a:rPr lang="en-GB" sz="2800" dirty="0">
                <a:solidFill>
                  <a:schemeClr val="tx1"/>
                </a:solidFill>
              </a:rPr>
              <a:t>them read aloud a few times a week to ensure that they are taking account of </a:t>
            </a:r>
            <a:r>
              <a:rPr lang="en-GB" sz="2800" dirty="0" smtClean="0">
                <a:solidFill>
                  <a:schemeClr val="tx1"/>
                </a:solidFill>
              </a:rPr>
              <a:t>punctuation (this </a:t>
            </a:r>
            <a:r>
              <a:rPr lang="en-GB" sz="2800" dirty="0">
                <a:solidFill>
                  <a:schemeClr val="tx1"/>
                </a:solidFill>
              </a:rPr>
              <a:t>will also support their awareness of and development in grammar and punctuation)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note unfamiliar </a:t>
            </a:r>
            <a:r>
              <a:rPr lang="en-GB" sz="2800" dirty="0">
                <a:solidFill>
                  <a:schemeClr val="tx1"/>
                </a:solidFill>
              </a:rPr>
              <a:t>words and </a:t>
            </a:r>
            <a:r>
              <a:rPr lang="en-GB" sz="2800" dirty="0" smtClean="0">
                <a:solidFill>
                  <a:schemeClr val="tx1"/>
                </a:solidFill>
              </a:rPr>
              <a:t>phrases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and look these up together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6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Reading – How is it assessed?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400"/>
              </a:spcAft>
            </a:pPr>
            <a:r>
              <a:rPr lang="en-GB" sz="2800" dirty="0">
                <a:solidFill>
                  <a:schemeClr val="tx1"/>
                </a:solidFill>
              </a:rPr>
              <a:t>Reading is assessed in two </a:t>
            </a:r>
            <a:r>
              <a:rPr lang="en-GB" sz="2800" dirty="0" smtClean="0">
                <a:solidFill>
                  <a:schemeClr val="tx1"/>
                </a:solidFill>
              </a:rPr>
              <a:t>ways: </a:t>
            </a:r>
            <a:r>
              <a:rPr lang="en-GB" sz="2800" dirty="0">
                <a:solidFill>
                  <a:schemeClr val="tx1"/>
                </a:solidFill>
              </a:rPr>
              <a:t>test and teacher </a:t>
            </a:r>
            <a:r>
              <a:rPr lang="en-GB" sz="2800" dirty="0" smtClean="0">
                <a:solidFill>
                  <a:schemeClr val="tx1"/>
                </a:solidFill>
              </a:rPr>
              <a:t>assessment.</a:t>
            </a:r>
          </a:p>
          <a:p>
            <a:pPr marL="45720" indent="0">
              <a:buNone/>
            </a:pPr>
            <a:r>
              <a:rPr lang="en-GB" sz="2800" b="1" dirty="0" smtClean="0"/>
              <a:t>The Reading test</a:t>
            </a:r>
            <a:endParaRPr lang="en-GB" sz="2800" b="1" dirty="0"/>
          </a:p>
          <a:p>
            <a:r>
              <a:rPr lang="en-GB" sz="2800" dirty="0" smtClean="0">
                <a:solidFill>
                  <a:schemeClr val="tx1"/>
                </a:solidFill>
              </a:rPr>
              <a:t>The </a:t>
            </a:r>
            <a:r>
              <a:rPr lang="en-GB" sz="2800" dirty="0">
                <a:solidFill>
                  <a:schemeClr val="tx1"/>
                </a:solidFill>
              </a:rPr>
              <a:t>test consists of a reading booklet containing 3 texts, and a separate answer booklet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The </a:t>
            </a:r>
            <a:r>
              <a:rPr lang="en-GB" sz="2800" dirty="0">
                <a:solidFill>
                  <a:schemeClr val="tx1"/>
                </a:solidFill>
              </a:rPr>
              <a:t>test will last for </a:t>
            </a:r>
            <a:r>
              <a:rPr lang="en-GB" sz="2800" dirty="0" smtClean="0">
                <a:solidFill>
                  <a:schemeClr val="tx1"/>
                </a:solidFill>
              </a:rPr>
              <a:t>1 hour which includes reading time</a:t>
            </a:r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There </a:t>
            </a:r>
            <a:r>
              <a:rPr lang="en-GB" sz="2800" dirty="0">
                <a:solidFill>
                  <a:schemeClr val="tx1"/>
                </a:solidFill>
              </a:rPr>
              <a:t>will be a mixture of genres of text which may include fiction, non-fiction and poetry, </a:t>
            </a:r>
            <a:r>
              <a:rPr lang="en-GB" sz="2800" dirty="0" smtClean="0">
                <a:solidFill>
                  <a:schemeClr val="tx1"/>
                </a:solidFill>
              </a:rPr>
              <a:t>although there </a:t>
            </a:r>
            <a:r>
              <a:rPr lang="en-GB" sz="2800" dirty="0">
                <a:solidFill>
                  <a:schemeClr val="tx1"/>
                </a:solidFill>
              </a:rPr>
              <a:t>is likely to be a greater focus on fictional texts</a:t>
            </a:r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760925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Reading – The SATs Test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10332076" cy="4038600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tx1"/>
                </a:solidFill>
              </a:rPr>
              <a:t>The </a:t>
            </a:r>
            <a:r>
              <a:rPr lang="en-GB" sz="2800" dirty="0">
                <a:solidFill>
                  <a:schemeClr val="tx1"/>
                </a:solidFill>
              </a:rPr>
              <a:t>least-demanding text will come first with the following texts increasing in level of difficulty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The </a:t>
            </a:r>
            <a:r>
              <a:rPr lang="en-GB" sz="2800" dirty="0">
                <a:solidFill>
                  <a:schemeClr val="tx1"/>
                </a:solidFill>
              </a:rPr>
              <a:t>questions will emphasise </a:t>
            </a:r>
            <a:r>
              <a:rPr lang="en-GB" sz="2800" dirty="0" smtClean="0">
                <a:solidFill>
                  <a:schemeClr val="tx1"/>
                </a:solidFill>
              </a:rPr>
              <a:t>overall understanding/comprehension </a:t>
            </a:r>
            <a:r>
              <a:rPr lang="en-GB" sz="2800" dirty="0">
                <a:solidFill>
                  <a:schemeClr val="tx1"/>
                </a:solidFill>
              </a:rPr>
              <a:t>of the text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Pupils </a:t>
            </a:r>
            <a:r>
              <a:rPr lang="en-GB" sz="2800" dirty="0">
                <a:solidFill>
                  <a:schemeClr val="tx1"/>
                </a:solidFill>
              </a:rPr>
              <a:t>can approach the test as they </a:t>
            </a:r>
            <a:r>
              <a:rPr lang="en-GB" sz="2800" dirty="0" smtClean="0">
                <a:solidFill>
                  <a:schemeClr val="tx1"/>
                </a:solidFill>
              </a:rPr>
              <a:t>choose. However</a:t>
            </a:r>
            <a:r>
              <a:rPr lang="en-GB" sz="2800" dirty="0">
                <a:solidFill>
                  <a:schemeClr val="tx1"/>
                </a:solidFill>
              </a:rPr>
              <a:t>, to enable them to do their best at </a:t>
            </a:r>
            <a:r>
              <a:rPr lang="en-GB" sz="2800" dirty="0" smtClean="0">
                <a:solidFill>
                  <a:schemeClr val="tx1"/>
                </a:solidFill>
              </a:rPr>
              <a:t>whatever confidence </a:t>
            </a:r>
            <a:r>
              <a:rPr lang="en-GB" sz="2800" dirty="0">
                <a:solidFill>
                  <a:schemeClr val="tx1"/>
                </a:solidFill>
              </a:rPr>
              <a:t>level they are, we prepare them by practising and encouraging them to read the first </a:t>
            </a:r>
            <a:r>
              <a:rPr lang="en-GB" sz="2800" dirty="0" smtClean="0">
                <a:solidFill>
                  <a:schemeClr val="tx1"/>
                </a:solidFill>
              </a:rPr>
              <a:t>text and </a:t>
            </a:r>
            <a:r>
              <a:rPr lang="en-GB" sz="2800" dirty="0">
                <a:solidFill>
                  <a:schemeClr val="tx1"/>
                </a:solidFill>
              </a:rPr>
              <a:t>answer the questions on </a:t>
            </a:r>
            <a:r>
              <a:rPr lang="en-GB" sz="2800" dirty="0" smtClean="0">
                <a:solidFill>
                  <a:schemeClr val="tx1"/>
                </a:solidFill>
              </a:rPr>
              <a:t>it, </a:t>
            </a:r>
            <a:r>
              <a:rPr lang="en-GB" sz="2800" dirty="0">
                <a:solidFill>
                  <a:schemeClr val="tx1"/>
                </a:solidFill>
              </a:rPr>
              <a:t>before moving on to the </a:t>
            </a:r>
            <a:r>
              <a:rPr lang="en-GB" sz="2800" dirty="0" smtClean="0">
                <a:solidFill>
                  <a:schemeClr val="tx1"/>
                </a:solidFill>
              </a:rPr>
              <a:t>next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258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Reading – The SATs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We are not able to read, explain or re-phrase anything for the children in this test, other than the general instructions to ensure that they understand </a:t>
            </a:r>
            <a:r>
              <a:rPr lang="en-GB" sz="2800" dirty="0" smtClean="0">
                <a:solidFill>
                  <a:schemeClr val="tx1"/>
                </a:solidFill>
              </a:rPr>
              <a:t>these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The questions are worth a total of 50 marks with some questions being awarded between 1 and 3 marks.</a:t>
            </a:r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29642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55" y="433617"/>
            <a:ext cx="2356945" cy="1356360"/>
          </a:xfrm>
        </p:spPr>
        <p:txBody>
          <a:bodyPr/>
          <a:lstStyle/>
          <a:p>
            <a:r>
              <a:rPr lang="en-GB" dirty="0" smtClean="0"/>
              <a:t>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755" y="1915510"/>
            <a:ext cx="3552568" cy="4401207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>
                <a:solidFill>
                  <a:schemeClr val="tx1"/>
                </a:solidFill>
              </a:rPr>
              <a:t>This interim document sets out the expectations for reading. Those that can be tested will be in the paper</a:t>
            </a:r>
            <a:r>
              <a:rPr lang="en-GB" sz="2800" dirty="0" smtClean="0">
                <a:solidFill>
                  <a:schemeClr val="tx1"/>
                </a:solidFill>
              </a:rPr>
              <a:t>.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This document </a:t>
            </a:r>
            <a:r>
              <a:rPr lang="en-GB" sz="2800" dirty="0" smtClean="0">
                <a:solidFill>
                  <a:schemeClr val="tx1"/>
                </a:solidFill>
              </a:rPr>
              <a:t>also guides our teacher assessment and can be found online.</a:t>
            </a:r>
            <a:endParaRPr lang="en-GB" sz="2800" dirty="0" smtClean="0">
              <a:solidFill>
                <a:schemeClr val="tx1"/>
              </a:solidFill>
            </a:endParaRPr>
          </a:p>
          <a:p>
            <a:endParaRPr lang="en-GB" sz="2800" dirty="0" smtClean="0"/>
          </a:p>
          <a:p>
            <a:endParaRPr lang="en-GB" sz="2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4027" y="985674"/>
            <a:ext cx="8229600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488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051" y="0"/>
            <a:ext cx="9875520" cy="1356360"/>
          </a:xfrm>
        </p:spPr>
        <p:txBody>
          <a:bodyPr/>
          <a:lstStyle/>
          <a:p>
            <a:pPr algn="ctr"/>
            <a:r>
              <a:rPr lang="en-GB" dirty="0" smtClean="0"/>
              <a:t>Question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0160" y="980483"/>
            <a:ext cx="10093411" cy="4401207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GB" sz="2400" b="1" u="sng" dirty="0"/>
              <a:t>T</a:t>
            </a:r>
            <a:r>
              <a:rPr lang="en-GB" sz="2400" b="1" u="sng" dirty="0" smtClean="0"/>
              <a:t>he </a:t>
            </a:r>
            <a:r>
              <a:rPr lang="en-GB" sz="2400" b="1" u="sng" dirty="0"/>
              <a:t>test will cover a range of reading skills, including</a:t>
            </a:r>
            <a:r>
              <a:rPr lang="en-GB" sz="2400" b="1" u="sng" dirty="0" smtClean="0"/>
              <a:t>:</a:t>
            </a:r>
            <a:endParaRPr lang="en-GB" sz="2400" b="1" dirty="0"/>
          </a:p>
          <a:p>
            <a:r>
              <a:rPr lang="en-GB" sz="2400" b="1" u="sng" dirty="0" smtClean="0"/>
              <a:t>Decoding </a:t>
            </a:r>
            <a:r>
              <a:rPr lang="en-GB" sz="2400" b="1" u="sng" dirty="0"/>
              <a:t>words </a:t>
            </a:r>
            <a:r>
              <a:rPr lang="en-GB" sz="2400" dirty="0" smtClean="0"/>
              <a:t>–</a:t>
            </a:r>
            <a:r>
              <a:rPr lang="en-GB" sz="2400" b="1" u="sng" dirty="0" smtClean="0"/>
              <a:t> </a:t>
            </a:r>
            <a:r>
              <a:rPr lang="en-GB" sz="2400" dirty="0" smtClean="0">
                <a:solidFill>
                  <a:schemeClr val="tx1"/>
                </a:solidFill>
              </a:rPr>
              <a:t>understanding what words mean, using the context to help them.</a:t>
            </a:r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b="1" u="sng" dirty="0" smtClean="0"/>
              <a:t>Comprehension </a:t>
            </a:r>
            <a:r>
              <a:rPr lang="en-GB" sz="2400" dirty="0"/>
              <a:t>–</a:t>
            </a:r>
            <a:r>
              <a:rPr lang="en-GB" sz="2400" b="1" u="sng" dirty="0">
                <a:solidFill>
                  <a:schemeClr val="tx1"/>
                </a:solidFill>
              </a:rPr>
              <a:t> </a:t>
            </a:r>
            <a:r>
              <a:rPr lang="en-GB" sz="2400" dirty="0" smtClean="0">
                <a:solidFill>
                  <a:schemeClr val="tx1"/>
                </a:solidFill>
              </a:rPr>
              <a:t>summarise, retrieve, explain and sequence information from the text.</a:t>
            </a:r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b="1" u="sng" dirty="0" smtClean="0"/>
              <a:t>Inference </a:t>
            </a:r>
            <a:r>
              <a:rPr lang="en-GB" sz="2400" dirty="0"/>
              <a:t>– </a:t>
            </a:r>
            <a:r>
              <a:rPr lang="en-GB" sz="2400" dirty="0">
                <a:solidFill>
                  <a:schemeClr val="tx1"/>
                </a:solidFill>
              </a:rPr>
              <a:t>use the clues and what they know about situations to suggest likely </a:t>
            </a:r>
            <a:r>
              <a:rPr lang="en-GB" sz="2400" dirty="0" smtClean="0">
                <a:solidFill>
                  <a:schemeClr val="tx1"/>
                </a:solidFill>
              </a:rPr>
              <a:t>outcomes/actions, including </a:t>
            </a:r>
            <a:r>
              <a:rPr lang="en-GB" sz="2400" dirty="0">
                <a:solidFill>
                  <a:schemeClr val="tx1"/>
                </a:solidFill>
              </a:rPr>
              <a:t>predicting, and </a:t>
            </a:r>
            <a:r>
              <a:rPr lang="en-GB" sz="2400" dirty="0" smtClean="0">
                <a:solidFill>
                  <a:schemeClr val="tx1"/>
                </a:solidFill>
              </a:rPr>
              <a:t>explaining </a:t>
            </a:r>
            <a:r>
              <a:rPr lang="en-GB" sz="2400" dirty="0">
                <a:solidFill>
                  <a:schemeClr val="tx1"/>
                </a:solidFill>
              </a:rPr>
              <a:t>characters’ thoughts, actions and </a:t>
            </a:r>
            <a:r>
              <a:rPr lang="en-GB" sz="2400" dirty="0" smtClean="0">
                <a:solidFill>
                  <a:schemeClr val="tx1"/>
                </a:solidFill>
              </a:rPr>
              <a:t>feelings</a:t>
            </a:r>
          </a:p>
          <a:p>
            <a:r>
              <a:rPr lang="en-GB" sz="2400" dirty="0">
                <a:solidFill>
                  <a:schemeClr val="tx1"/>
                </a:solidFill>
              </a:rPr>
              <a:t>Understanding the </a:t>
            </a:r>
            <a:r>
              <a:rPr lang="en-GB" sz="2400" b="1" u="sng" dirty="0"/>
              <a:t>writer’s use of language </a:t>
            </a:r>
            <a:r>
              <a:rPr lang="en-GB" sz="2400" dirty="0">
                <a:solidFill>
                  <a:schemeClr val="tx1"/>
                </a:solidFill>
              </a:rPr>
              <a:t>to create an effect or impact the reader.</a:t>
            </a:r>
          </a:p>
          <a:p>
            <a:r>
              <a:rPr lang="en-GB" sz="2400" b="1" u="sng" dirty="0"/>
              <a:t>Themes and Conventions </a:t>
            </a:r>
            <a:r>
              <a:rPr lang="en-GB" sz="2400" dirty="0"/>
              <a:t>– </a:t>
            </a:r>
            <a:r>
              <a:rPr lang="en-GB" sz="2400" dirty="0">
                <a:solidFill>
                  <a:schemeClr val="tx1"/>
                </a:solidFill>
              </a:rPr>
              <a:t>why certain types of writing are like they are, themes or changes within a text.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95157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370" y="384132"/>
            <a:ext cx="9875520" cy="1356360"/>
          </a:xfrm>
        </p:spPr>
        <p:txBody>
          <a:bodyPr/>
          <a:lstStyle/>
          <a:p>
            <a:pPr algn="ctr"/>
            <a:r>
              <a:rPr lang="en-GB" dirty="0" smtClean="0"/>
              <a:t>Reading – Common Question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24" y="1819405"/>
            <a:ext cx="10636759" cy="4401207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en-GB" sz="2800" dirty="0"/>
          </a:p>
          <a:p>
            <a:pPr marL="45720" indent="0">
              <a:buNone/>
            </a:pPr>
            <a:r>
              <a:rPr lang="en-GB" sz="2800" dirty="0">
                <a:solidFill>
                  <a:schemeClr val="tx1"/>
                </a:solidFill>
              </a:rPr>
              <a:t>Familiarity with the types of questions and test format is important to make sure that they are able to show their best.</a:t>
            </a:r>
          </a:p>
          <a:p>
            <a:pPr marL="45720" indent="0">
              <a:buNone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932176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Reading – </a:t>
            </a:r>
            <a:r>
              <a:rPr lang="en-GB" dirty="0" smtClean="0"/>
              <a:t>Question Examples</a:t>
            </a:r>
            <a:br>
              <a:rPr lang="en-GB" dirty="0" smtClean="0"/>
            </a:br>
            <a:r>
              <a:rPr lang="en-GB" b="1" u="sng" dirty="0" smtClean="0"/>
              <a:t>Multiple Choice</a:t>
            </a:r>
            <a:endParaRPr lang="en-GB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65" y="1880470"/>
            <a:ext cx="5980723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41" y="1880470"/>
            <a:ext cx="6045700" cy="4570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9051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Reading – Question Examples</a:t>
            </a:r>
            <a:br>
              <a:rPr lang="en-GB" dirty="0"/>
            </a:br>
            <a:r>
              <a:rPr lang="en-GB" b="1" u="sng" dirty="0" smtClean="0"/>
              <a:t>Ranking or Ordering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686" y="1865726"/>
            <a:ext cx="5834845" cy="4305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636710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378</TotalTime>
  <Words>683</Words>
  <Application>Microsoft Office PowerPoint</Application>
  <PresentationFormat>Widescreen</PresentationFormat>
  <Paragraphs>67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Corbel</vt:lpstr>
      <vt:lpstr>Basis</vt:lpstr>
      <vt:lpstr>reading</vt:lpstr>
      <vt:lpstr>Reading – How is it assessed?</vt:lpstr>
      <vt:lpstr>Reading – The SATs Test</vt:lpstr>
      <vt:lpstr>Reading – The SATs Test</vt:lpstr>
      <vt:lpstr>Reading</vt:lpstr>
      <vt:lpstr>Question Types</vt:lpstr>
      <vt:lpstr>Reading – Common Question Types</vt:lpstr>
      <vt:lpstr>Reading – Question Examples Multiple Choice</vt:lpstr>
      <vt:lpstr>Reading – Question Examples Ranking or Ordering</vt:lpstr>
      <vt:lpstr>Reading – Question Examples Matching</vt:lpstr>
      <vt:lpstr>Reading – Question Examples Find and Copy</vt:lpstr>
      <vt:lpstr>Reading – Question Examples Short Response</vt:lpstr>
      <vt:lpstr>Reading – Question Examples Longer Response</vt:lpstr>
      <vt:lpstr>P.E.E – Longer Answer Structure</vt:lpstr>
      <vt:lpstr>Reading –  What We Do</vt:lpstr>
      <vt:lpstr>Reading – Support at Home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</dc:title>
  <dc:creator>Mr Blackburn</dc:creator>
  <cp:lastModifiedBy>Joanna Whitaker</cp:lastModifiedBy>
  <cp:revision>37</cp:revision>
  <dcterms:created xsi:type="dcterms:W3CDTF">2016-03-30T13:13:04Z</dcterms:created>
  <dcterms:modified xsi:type="dcterms:W3CDTF">2019-03-05T20:20:32Z</dcterms:modified>
</cp:coreProperties>
</file>