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</p:sldMasterIdLst>
  <p:notesMasterIdLst>
    <p:notesMasterId r:id="rId23"/>
  </p:notesMasterIdLst>
  <p:handoutMasterIdLst>
    <p:handoutMasterId r:id="rId24"/>
  </p:handoutMasterIdLst>
  <p:sldIdLst>
    <p:sldId id="259" r:id="rId9"/>
    <p:sldId id="261" r:id="rId10"/>
    <p:sldId id="292" r:id="rId11"/>
    <p:sldId id="295" r:id="rId12"/>
    <p:sldId id="296" r:id="rId13"/>
    <p:sldId id="309" r:id="rId14"/>
    <p:sldId id="294" r:id="rId15"/>
    <p:sldId id="322" r:id="rId16"/>
    <p:sldId id="312" r:id="rId17"/>
    <p:sldId id="315" r:id="rId18"/>
    <p:sldId id="320" r:id="rId19"/>
    <p:sldId id="306" r:id="rId20"/>
    <p:sldId id="310" r:id="rId21"/>
    <p:sldId id="316" r:id="rId22"/>
  </p:sldIdLst>
  <p:sldSz cx="9144000" cy="6858000" type="screen4x3"/>
  <p:notesSz cx="7053263" cy="10180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509032"/>
          </a:xfrm>
          <a:prstGeom prst="rect">
            <a:avLst/>
          </a:prstGeom>
        </p:spPr>
        <p:txBody>
          <a:bodyPr vert="horz" lIns="94211" tIns="47106" rIns="94211" bIns="4710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509032"/>
          </a:xfrm>
          <a:prstGeom prst="rect">
            <a:avLst/>
          </a:prstGeom>
        </p:spPr>
        <p:txBody>
          <a:bodyPr vert="horz" lIns="94211" tIns="47106" rIns="94211" bIns="47106" rtlCol="0"/>
          <a:lstStyle>
            <a:lvl1pPr algn="r">
              <a:defRPr sz="1200"/>
            </a:lvl1pPr>
          </a:lstStyle>
          <a:p>
            <a:fld id="{1711FF4D-5F45-4B46-8850-BA7425480765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669839"/>
            <a:ext cx="3056414" cy="509032"/>
          </a:xfrm>
          <a:prstGeom prst="rect">
            <a:avLst/>
          </a:prstGeom>
        </p:spPr>
        <p:txBody>
          <a:bodyPr vert="horz" lIns="94211" tIns="47106" rIns="94211" bIns="4710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9669839"/>
            <a:ext cx="3056414" cy="509032"/>
          </a:xfrm>
          <a:prstGeom prst="rect">
            <a:avLst/>
          </a:prstGeom>
        </p:spPr>
        <p:txBody>
          <a:bodyPr vert="horz" lIns="94211" tIns="47106" rIns="94211" bIns="47106" rtlCol="0" anchor="b"/>
          <a:lstStyle>
            <a:lvl1pPr algn="r">
              <a:defRPr sz="1200"/>
            </a:lvl1pPr>
          </a:lstStyle>
          <a:p>
            <a:fld id="{EE271363-4159-4DE2-A9F7-D15F84DBC8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235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509032"/>
          </a:xfrm>
          <a:prstGeom prst="rect">
            <a:avLst/>
          </a:prstGeom>
        </p:spPr>
        <p:txBody>
          <a:bodyPr vert="horz" lIns="94211" tIns="47106" rIns="94211" bIns="4710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509032"/>
          </a:xfrm>
          <a:prstGeom prst="rect">
            <a:avLst/>
          </a:prstGeom>
        </p:spPr>
        <p:txBody>
          <a:bodyPr vert="horz" lIns="94211" tIns="47106" rIns="94211" bIns="47106" rtlCol="0"/>
          <a:lstStyle>
            <a:lvl1pPr algn="r">
              <a:defRPr sz="1200"/>
            </a:lvl1pPr>
          </a:lstStyle>
          <a:p>
            <a:fld id="{394A4640-796E-45FF-B2AB-F05B7EEFDBA2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763588"/>
            <a:ext cx="5091113" cy="381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11" tIns="47106" rIns="94211" bIns="4710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835805"/>
            <a:ext cx="5642610" cy="4581287"/>
          </a:xfrm>
          <a:prstGeom prst="rect">
            <a:avLst/>
          </a:prstGeom>
        </p:spPr>
        <p:txBody>
          <a:bodyPr vert="horz" lIns="94211" tIns="47106" rIns="94211" bIns="4710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669839"/>
            <a:ext cx="3056414" cy="509032"/>
          </a:xfrm>
          <a:prstGeom prst="rect">
            <a:avLst/>
          </a:prstGeom>
        </p:spPr>
        <p:txBody>
          <a:bodyPr vert="horz" lIns="94211" tIns="47106" rIns="94211" bIns="4710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9669839"/>
            <a:ext cx="3056414" cy="509032"/>
          </a:xfrm>
          <a:prstGeom prst="rect">
            <a:avLst/>
          </a:prstGeom>
        </p:spPr>
        <p:txBody>
          <a:bodyPr vert="horz" lIns="94211" tIns="47106" rIns="94211" bIns="47106" rtlCol="0" anchor="b"/>
          <a:lstStyle>
            <a:lvl1pPr algn="r">
              <a:defRPr sz="1200"/>
            </a:lvl1pPr>
          </a:lstStyle>
          <a:p>
            <a:fld id="{B1F7B6B4-438C-4084-8AF2-A09421A001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138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7B6B4-438C-4084-8AF2-A09421A0010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373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7B6B4-438C-4084-8AF2-A09421A0010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417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7B6B4-438C-4084-8AF2-A09421A0010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821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7B6B4-438C-4084-8AF2-A09421A0010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50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7B6B4-438C-4084-8AF2-A09421A0010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824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135D8052-8ACC-4956-AC7E-8E737C72E6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59076761-6A63-4C38-B242-6B3AFE16688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2FCB45C4-114B-42B1-8874-EAA29CE9E8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C6F7C9D-F6F7-47EF-A752-CF898FAE09B6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7B6B4-438C-4084-8AF2-A09421A0010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810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8312678C-7A4E-485E-9336-8AFC71345C1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E4448BD1-AA81-4C06-8AB0-4ED1BF05FB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08BDC538-E33F-41DA-97AA-A296B0AE5D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CD930A-8CF4-4691-9968-0A665D81B3C9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B4B8CEA2-CB62-47F0-B271-83A2904FE9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05224D2B-0E85-45EC-9BB5-1A78203628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01473E95-F79A-490E-87FA-546B1836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7648A1-EFAF-48AE-90CB-8B25558B6076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B4B8CEA2-CB62-47F0-B271-83A2904FE9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05224D2B-0E85-45EC-9BB5-1A78203628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01473E95-F79A-490E-87FA-546B1836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7648A1-EFAF-48AE-90CB-8B25558B6076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459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1ABB86EE-3C08-4357-B819-20F8F2B8EA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0D3F5E5D-059A-463C-B9D1-6581A7B4E1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997087F1-5B2E-47E3-A465-6C298E2BA2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516D69F-4ADE-4CA6-B974-3C742902E053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12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1ABB86EE-3C08-4357-B819-20F8F2B8EA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0D3F5E5D-059A-463C-B9D1-6581A7B4E1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997087F1-5B2E-47E3-A465-6C298E2BA2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516D69F-4ADE-4CA6-B974-3C742902E053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3686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E84C1E27-99AA-4097-A906-8B32279C50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30F39847-8B33-4404-A552-BA4C27FECD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B9B76257-4C65-4F2C-BAEB-F200B1131F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38DA0D6-D0A3-42D3-8C66-67DA4CD9DB0C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B45CF-EE76-4194-B7E3-697652F7CBF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F403-4009-4038-B813-86B4209C2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301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B45CF-EE76-4194-B7E3-697652F7CBF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F403-4009-4038-B813-86B4209C2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896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B45CF-EE76-4194-B7E3-697652F7CBF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F403-4009-4038-B813-86B4209C2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971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B45CF-EE76-4194-B7E3-697652F7CBF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F403-4009-4038-B813-86B4209C2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84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B45CF-EE76-4194-B7E3-697652F7CBF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F403-4009-4038-B813-86B4209C2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0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B45CF-EE76-4194-B7E3-697652F7CBF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F403-4009-4038-B813-86B4209C2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03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B45CF-EE76-4194-B7E3-697652F7CBF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F403-4009-4038-B813-86B4209C2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374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B45CF-EE76-4194-B7E3-697652F7CBF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F403-4009-4038-B813-86B4209C2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436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B45CF-EE76-4194-B7E3-697652F7CBF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F403-4009-4038-B813-86B4209C2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251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B45CF-EE76-4194-B7E3-697652F7CBF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F403-4009-4038-B813-86B4209C2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830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B45CF-EE76-4194-B7E3-697652F7CBF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EF403-4009-4038-B813-86B4209C2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752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30C51-48EF-4C36-957D-8AEA5E329DA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900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E0F6F-F9BD-4BC5-A0B6-C44EE71B3D2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315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978A7-85A2-4862-A719-9D85A087E6D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4520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97EC5-6AEB-4F4B-B2FE-6217455EC1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794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397E0-9CA8-4FAB-9D29-E6593B14932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279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264FA-7347-4782-AADE-427A1EC8F35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99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A839F-3E92-46FE-9037-72383099795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537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0DD5F-02FC-4C80-BD85-05C281E2E8F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499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D302E-AEC5-433A-BC0A-4D9ADC72697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7160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D2126-2F18-4D0A-BE75-CD703EABBA1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390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CD926-559B-461D-A7F5-E6BB5BBAF79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4755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30C51-48EF-4C36-957D-8AEA5E329DA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3756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E0F6F-F9BD-4BC5-A0B6-C44EE71B3D2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7448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978A7-85A2-4862-A719-9D85A087E6D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620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97EC5-6AEB-4F4B-B2FE-6217455EC1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4524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397E0-9CA8-4FAB-9D29-E6593B14932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3176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264FA-7347-4782-AADE-427A1EC8F35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8872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A839F-3E92-46FE-9037-72383099795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6583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0DD5F-02FC-4C80-BD85-05C281E2E8F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0064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D302E-AEC5-433A-BC0A-4D9ADC72697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311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D2126-2F18-4D0A-BE75-CD703EABBA1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5101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CD926-559B-461D-A7F5-E6BB5BBAF79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0654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30C51-48EF-4C36-957D-8AEA5E329DA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413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E0F6F-F9BD-4BC5-A0B6-C44EE71B3D2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0628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978A7-85A2-4862-A719-9D85A087E6D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6211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97EC5-6AEB-4F4B-B2FE-6217455EC1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1963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397E0-9CA8-4FAB-9D29-E6593B14932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8428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264FA-7347-4782-AADE-427A1EC8F35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7050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A839F-3E92-46FE-9037-72383099795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8110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0DD5F-02FC-4C80-BD85-05C281E2E8F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5782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D302E-AEC5-433A-BC0A-4D9ADC72697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2106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D2126-2F18-4D0A-BE75-CD703EABBA1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4729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CD926-559B-461D-A7F5-E6BB5BBAF79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386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30C51-48EF-4C36-957D-8AEA5E329DA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64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E0F6F-F9BD-4BC5-A0B6-C44EE71B3D2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5365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978A7-85A2-4862-A719-9D85A087E6D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3393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97EC5-6AEB-4F4B-B2FE-6217455EC1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510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397E0-9CA8-4FAB-9D29-E6593B14932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5681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264FA-7347-4782-AADE-427A1EC8F35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0285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A839F-3E92-46FE-9037-72383099795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6573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0DD5F-02FC-4C80-BD85-05C281E2E8F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8983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D302E-AEC5-433A-BC0A-4D9ADC72697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9427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D2126-2F18-4D0A-BE75-CD703EABBA1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3210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CD926-559B-461D-A7F5-E6BB5BBAF79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4903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30C51-48EF-4C36-957D-8AEA5E329DA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05921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E0F6F-F9BD-4BC5-A0B6-C44EE71B3D2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9695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978A7-85A2-4862-A719-9D85A087E6D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23786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97EC5-6AEB-4F4B-B2FE-6217455EC1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0806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397E0-9CA8-4FAB-9D29-E6593B14932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1260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264FA-7347-4782-AADE-427A1EC8F35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4082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A839F-3E92-46FE-9037-72383099795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419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0DD5F-02FC-4C80-BD85-05C281E2E8F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533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D302E-AEC5-433A-BC0A-4D9ADC72697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2639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D2126-2F18-4D0A-BE75-CD703EABBA1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54042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CD926-559B-461D-A7F5-E6BB5BBAF79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63447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30C51-48EF-4C36-957D-8AEA5E329DA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31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E0F6F-F9BD-4BC5-A0B6-C44EE71B3D2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14982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978A7-85A2-4862-A719-9D85A087E6D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55289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97EC5-6AEB-4F4B-B2FE-6217455EC1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99206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397E0-9CA8-4FAB-9D29-E6593B14932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51585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264FA-7347-4782-AADE-427A1EC8F35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08851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A839F-3E92-46FE-9037-72383099795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6085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0DD5F-02FC-4C80-BD85-05C281E2E8F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7270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D302E-AEC5-433A-BC0A-4D9ADC72697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5962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D2126-2F18-4D0A-BE75-CD703EABBA1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49800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CD926-559B-461D-A7F5-E6BB5BBAF79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49056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30C51-48EF-4C36-957D-8AEA5E329DA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0466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E0F6F-F9BD-4BC5-A0B6-C44EE71B3D2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32751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978A7-85A2-4862-A719-9D85A087E6D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65454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97EC5-6AEB-4F4B-B2FE-6217455EC1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6878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397E0-9CA8-4FAB-9D29-E6593B14932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93146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264FA-7347-4782-AADE-427A1EC8F35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98474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A839F-3E92-46FE-9037-72383099795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47101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0DD5F-02FC-4C80-BD85-05C281E2E8F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76849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D302E-AEC5-433A-BC0A-4D9ADC72697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22449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D2126-2F18-4D0A-BE75-CD703EABBA1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87648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CD926-559B-461D-A7F5-E6BB5BBAF79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169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B45CF-EE76-4194-B7E3-697652F7CBF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EF403-4009-4038-B813-86B4209C2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673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03D431-E4F7-44D1-9B64-0CB9EFD90F01}" type="slidenum">
              <a:rPr lang="en-GB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315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03D431-E4F7-44D1-9B64-0CB9EFD90F01}" type="slidenum">
              <a:rPr lang="en-GB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881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03D431-E4F7-44D1-9B64-0CB9EFD90F01}" type="slidenum">
              <a:rPr lang="en-GB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32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03D431-E4F7-44D1-9B64-0CB9EFD90F01}" type="slidenum">
              <a:rPr lang="en-GB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279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03D431-E4F7-44D1-9B64-0CB9EFD90F01}" type="slidenum">
              <a:rPr lang="en-GB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6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03D431-E4F7-44D1-9B64-0CB9EFD90F01}" type="slidenum">
              <a:rPr lang="en-GB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442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03D431-E4F7-44D1-9B64-0CB9EFD90F01}" type="slidenum">
              <a:rPr lang="en-GB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988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13" Type="http://schemas.openxmlformats.org/officeDocument/2006/relationships/image" Target="../media/image12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12" Type="http://schemas.openxmlformats.org/officeDocument/2006/relationships/image" Target="../media/image1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Relationship Id="rId1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 drawing of a person&#10;&#10;Description generated with high confidence">
            <a:extLst>
              <a:ext uri="{FF2B5EF4-FFF2-40B4-BE49-F238E27FC236}">
                <a16:creationId xmlns:a16="http://schemas.microsoft.com/office/drawing/2014/main" id="{ECCD91BE-AC34-40D4-9746-3565B530D2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01" b="1"/>
          <a:stretch/>
        </p:blipFill>
        <p:spPr>
          <a:xfrm>
            <a:off x="4330217" y="411119"/>
            <a:ext cx="946625" cy="934939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917330" y="1208312"/>
            <a:ext cx="7772400" cy="5517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Berlin Sans FB" panose="020E0602020502020306" pitchFamily="34" charset="0"/>
              </a:rPr>
              <a:t>Good afternoon parents!</a:t>
            </a:r>
          </a:p>
          <a:p>
            <a:r>
              <a:rPr lang="en-GB" dirty="0">
                <a:latin typeface="Berlin Sans FB" panose="020E0602020502020306" pitchFamily="34" charset="0"/>
              </a:rPr>
              <a:t>Hope all is well.</a:t>
            </a:r>
          </a:p>
          <a:p>
            <a:endParaRPr lang="en-GB" dirty="0">
              <a:latin typeface="Berlin Sans FB" panose="020E0602020502020306" pitchFamily="34" charset="0"/>
            </a:endParaRPr>
          </a:p>
          <a:p>
            <a:r>
              <a:rPr lang="en-GB" dirty="0">
                <a:latin typeface="Berlin Sans FB" panose="020E0602020502020306" pitchFamily="34" charset="0"/>
              </a:rPr>
              <a:t>Please can you sign against your child’s name and make yourself comfortable!</a:t>
            </a:r>
          </a:p>
        </p:txBody>
      </p:sp>
    </p:spTree>
    <p:extLst>
      <p:ext uri="{BB962C8B-B14F-4D97-AF65-F5344CB8AC3E}">
        <p14:creationId xmlns:p14="http://schemas.microsoft.com/office/powerpoint/2010/main" val="369664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 drawing of a person&#10;&#10;Description generated with high confidence">
            <a:extLst>
              <a:ext uri="{FF2B5EF4-FFF2-40B4-BE49-F238E27FC236}">
                <a16:creationId xmlns:a16="http://schemas.microsoft.com/office/drawing/2014/main" id="{ECCD91BE-AC34-40D4-9746-3565B530D2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01" b="1"/>
          <a:stretch/>
        </p:blipFill>
        <p:spPr>
          <a:xfrm>
            <a:off x="3878880" y="120973"/>
            <a:ext cx="946625" cy="934939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85800" y="860005"/>
            <a:ext cx="7772400" cy="936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Berlin Sans FB" panose="020E0602020502020306" pitchFamily="34" charset="0"/>
              </a:rPr>
              <a:t>Our school vision!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1E7F2-8661-49D8-A97D-16B568A04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568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/>
              <a:t>Jesus the Good Shepherd said, ‘’I have come to give life – life in all its fullness.’’ John 10:10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Queen Eleanor’s is a church school that serves the community:</a:t>
            </a:r>
          </a:p>
          <a:p>
            <a:endParaRPr lang="en-GB" dirty="0"/>
          </a:p>
          <a:p>
            <a:r>
              <a:rPr lang="en-GB" dirty="0"/>
              <a:t>Offers a loving, welcoming and respectful environment that celebrates children and families of all faiths and none</a:t>
            </a:r>
          </a:p>
          <a:p>
            <a:r>
              <a:rPr lang="en-GB" dirty="0"/>
              <a:t>Provides an oasis of green space that supports physical, mental and spiritual wellbeing</a:t>
            </a:r>
          </a:p>
          <a:p>
            <a:r>
              <a:rPr lang="en-GB" dirty="0"/>
              <a:t>Values a rich and growing diversity, enabling all children to have a voice and become global citizens</a:t>
            </a:r>
          </a:p>
          <a:p>
            <a:r>
              <a:rPr lang="en-GB" dirty="0"/>
              <a:t>Nurtures curiosity and enables children to thrive and achieve academically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We aspire to bring life in all its fullness through our pastoral care, rich curriculum and inclusive community</a:t>
            </a:r>
          </a:p>
        </p:txBody>
      </p:sp>
    </p:spTree>
    <p:extLst>
      <p:ext uri="{BB962C8B-B14F-4D97-AF65-F5344CB8AC3E}">
        <p14:creationId xmlns:p14="http://schemas.microsoft.com/office/powerpoint/2010/main" val="80678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685800" y="420521"/>
            <a:ext cx="7772400" cy="936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Berlin Sans FB" panose="020E0602020502020306" pitchFamily="34" charset="0"/>
              </a:rPr>
              <a:t>Staff working in </a:t>
            </a:r>
            <a:r>
              <a:rPr lang="en-GB" dirty="0" smtClean="0">
                <a:latin typeface="Berlin Sans FB" panose="020E0602020502020306" pitchFamily="34" charset="0"/>
              </a:rPr>
              <a:t>Year 5</a:t>
            </a:r>
            <a:endParaRPr lang="en-GB" dirty="0">
              <a:latin typeface="Berlin Sans FB" panose="020E0602020502020306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2F74B01-8ED2-4661-9AE9-87061D00FD00}"/>
              </a:ext>
            </a:extLst>
          </p:cNvPr>
          <p:cNvSpPr txBox="1">
            <a:spLocks/>
          </p:cNvSpPr>
          <p:nvPr/>
        </p:nvSpPr>
        <p:spPr>
          <a:xfrm>
            <a:off x="457200" y="2074076"/>
            <a:ext cx="8229600" cy="4551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FEB58-9CD6-4B59-84FC-3DA1F02F2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Mrs </a:t>
            </a:r>
            <a:r>
              <a:rPr lang="en-GB" dirty="0" smtClean="0"/>
              <a:t>Bevan</a:t>
            </a:r>
          </a:p>
          <a:p>
            <a:r>
              <a:rPr lang="en-GB" dirty="0" smtClean="0"/>
              <a:t>Miss Longley</a:t>
            </a:r>
            <a:endParaRPr lang="en-GB" dirty="0" smtClean="0"/>
          </a:p>
          <a:p>
            <a:r>
              <a:rPr lang="en-GB" dirty="0" smtClean="0"/>
              <a:t>Mr </a:t>
            </a:r>
            <a:r>
              <a:rPr lang="en-GB" dirty="0" smtClean="0"/>
              <a:t>Smith</a:t>
            </a:r>
          </a:p>
          <a:p>
            <a:endParaRPr lang="en-GB" dirty="0" smtClean="0"/>
          </a:p>
          <a:p>
            <a:r>
              <a:rPr lang="en-GB" dirty="0" smtClean="0"/>
              <a:t>Working with us will be : </a:t>
            </a:r>
          </a:p>
          <a:p>
            <a:pPr marL="0" indent="0">
              <a:buNone/>
            </a:pPr>
            <a:r>
              <a:rPr lang="en-GB" dirty="0" smtClean="0"/>
              <a:t>Mrs Millner, Mrs Newell, Miss </a:t>
            </a:r>
            <a:r>
              <a:rPr lang="en-GB" dirty="0" err="1" smtClean="0"/>
              <a:t>Zammit</a:t>
            </a:r>
            <a:r>
              <a:rPr lang="en-GB" dirty="0" smtClean="0"/>
              <a:t>, Mrs Flack and Mrs Wallenstein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962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420521"/>
            <a:ext cx="8229600" cy="936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Berlin Sans FB" panose="020E0602020502020306" pitchFamily="34" charset="0"/>
              </a:rPr>
              <a:t>Homework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2F74B01-8ED2-4661-9AE9-87061D00FD00}"/>
              </a:ext>
            </a:extLst>
          </p:cNvPr>
          <p:cNvSpPr txBox="1">
            <a:spLocks/>
          </p:cNvSpPr>
          <p:nvPr/>
        </p:nvSpPr>
        <p:spPr>
          <a:xfrm>
            <a:off x="457200" y="2074076"/>
            <a:ext cx="8229600" cy="4551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FEB58-9CD6-4B59-84FC-3DA1F02F2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GB" altLang="en-US" dirty="0"/>
              <a:t>Reading 3 times a week.</a:t>
            </a:r>
          </a:p>
          <a:p>
            <a:pPr>
              <a:lnSpc>
                <a:spcPct val="150000"/>
              </a:lnSpc>
            </a:pPr>
            <a:r>
              <a:rPr lang="en-GB" altLang="en-US" dirty="0" smtClean="0"/>
              <a:t>English grammar or comprehension </a:t>
            </a:r>
            <a:r>
              <a:rPr lang="en-GB" altLang="en-US" dirty="0"/>
              <a:t>– set on a Monday, due in on a Monday (with some exceptions e.g. Friday INSETs or trips)</a:t>
            </a:r>
          </a:p>
          <a:p>
            <a:pPr>
              <a:lnSpc>
                <a:spcPct val="150000"/>
              </a:lnSpc>
            </a:pPr>
            <a:r>
              <a:rPr lang="en-GB" altLang="en-US" dirty="0" smtClean="0"/>
              <a:t>MyMaths</a:t>
            </a:r>
            <a:r>
              <a:rPr lang="en-GB" altLang="en-US" dirty="0" smtClean="0"/>
              <a:t> </a:t>
            </a:r>
            <a:r>
              <a:rPr lang="en-GB" altLang="en-US" dirty="0"/>
              <a:t>– set on a Monday, due in on a Monday</a:t>
            </a:r>
          </a:p>
          <a:p>
            <a:pPr>
              <a:lnSpc>
                <a:spcPct val="150000"/>
              </a:lnSpc>
            </a:pPr>
            <a:r>
              <a:rPr lang="en-GB" altLang="en-US" dirty="0"/>
              <a:t>Spellings – set on a Monday, tested on </a:t>
            </a:r>
            <a:r>
              <a:rPr lang="en-GB" altLang="en-US" dirty="0" smtClean="0"/>
              <a:t>a </a:t>
            </a:r>
            <a:r>
              <a:rPr lang="en-GB" altLang="en-US" dirty="0" smtClean="0"/>
              <a:t>Monday</a:t>
            </a:r>
            <a:endParaRPr lang="en-GB" altLang="en-US" dirty="0"/>
          </a:p>
          <a:p>
            <a:pPr>
              <a:lnSpc>
                <a:spcPct val="150000"/>
              </a:lnSpc>
            </a:pPr>
            <a:r>
              <a:rPr lang="en-GB" altLang="en-US" dirty="0"/>
              <a:t>Times Tables – set on a Monday and tested on a Friday.</a:t>
            </a:r>
          </a:p>
          <a:p>
            <a:pPr>
              <a:lnSpc>
                <a:spcPct val="150000"/>
              </a:lnSpc>
            </a:pPr>
            <a:r>
              <a:rPr lang="en-GB" altLang="en-US" dirty="0"/>
              <a:t>Creative Writing – once a half term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149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16523" y="232117"/>
            <a:ext cx="8229600" cy="936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Berlin Sans FB" panose="020E0602020502020306" pitchFamily="34" charset="0"/>
              </a:rPr>
              <a:t>Maths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2F74B01-8ED2-4661-9AE9-87061D00FD00}"/>
              </a:ext>
            </a:extLst>
          </p:cNvPr>
          <p:cNvSpPr txBox="1">
            <a:spLocks/>
          </p:cNvSpPr>
          <p:nvPr/>
        </p:nvSpPr>
        <p:spPr>
          <a:xfrm>
            <a:off x="457200" y="2074076"/>
            <a:ext cx="8229600" cy="4551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FEB58-9CD6-4B59-84FC-3DA1F02F2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23890"/>
            <a:ext cx="8229600" cy="4902274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GB" alt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We are using a mastery </a:t>
            </a:r>
            <a:r>
              <a:rPr lang="en-GB" altLang="en-US" sz="4200" dirty="0" smtClean="0">
                <a:latin typeface="Calibri" panose="020F0502020204030204" pitchFamily="34" charset="0"/>
                <a:cs typeface="Calibri" panose="020F0502020204030204" pitchFamily="34" charset="0"/>
              </a:rPr>
              <a:t>approach - support </a:t>
            </a:r>
            <a:r>
              <a:rPr lang="en-GB" alt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and extending prompts for all lessons.</a:t>
            </a:r>
          </a:p>
          <a:p>
            <a:pPr marL="0" indent="0">
              <a:buNone/>
            </a:pPr>
            <a:endParaRPr lang="en-GB" sz="4200" dirty="0" smtClean="0"/>
          </a:p>
          <a:p>
            <a:pPr marL="0" indent="0">
              <a:buNone/>
            </a:pPr>
            <a:r>
              <a:rPr lang="en-GB" sz="4200" dirty="0" smtClean="0"/>
              <a:t>Fluency </a:t>
            </a:r>
            <a:r>
              <a:rPr lang="en-GB" sz="4200" dirty="0"/>
              <a:t>in number facts and </a:t>
            </a:r>
            <a:r>
              <a:rPr lang="en-GB" sz="4200" b="1" dirty="0"/>
              <a:t>times tables </a:t>
            </a:r>
            <a:r>
              <a:rPr lang="en-GB" sz="4200" dirty="0"/>
              <a:t>is a key focus at QE and helps children succeed in all areas of maths.</a:t>
            </a:r>
          </a:p>
          <a:p>
            <a:pPr marL="0" indent="0">
              <a:buNone/>
            </a:pPr>
            <a:endParaRPr lang="en-GB" sz="4200" dirty="0"/>
          </a:p>
          <a:p>
            <a:r>
              <a:rPr lang="en-GB" sz="4200" dirty="0"/>
              <a:t>Homework is set online every </a:t>
            </a:r>
            <a:r>
              <a:rPr lang="en-GB" sz="4200" b="1" dirty="0"/>
              <a:t>Monday</a:t>
            </a:r>
            <a:r>
              <a:rPr lang="en-GB" sz="4200" dirty="0"/>
              <a:t> and may include games or worksheets linked to the week's learning.</a:t>
            </a:r>
          </a:p>
          <a:p>
            <a:r>
              <a:rPr lang="en-GB" sz="4200" dirty="0"/>
              <a:t>We encourage children to practise for 5 minutes each day at home.</a:t>
            </a:r>
          </a:p>
          <a:p>
            <a:r>
              <a:rPr lang="en-GB" sz="4200" dirty="0"/>
              <a:t>Every child has access to </a:t>
            </a:r>
            <a:r>
              <a:rPr lang="en-GB" sz="4200" b="1" dirty="0"/>
              <a:t>Times Tables Rock Stars (TTRS)</a:t>
            </a:r>
            <a:r>
              <a:rPr lang="en-GB" sz="4200" dirty="0"/>
              <a:t> and is encouraged to use it regularly at home and in school.</a:t>
            </a:r>
          </a:p>
          <a:p>
            <a:r>
              <a:rPr lang="en-GB" sz="4200" dirty="0"/>
              <a:t>Children complete a weekly test every </a:t>
            </a:r>
            <a:r>
              <a:rPr lang="en-GB" sz="4200" b="1" dirty="0"/>
              <a:t>Friday</a:t>
            </a:r>
            <a:r>
              <a:rPr lang="en-GB" sz="4200" dirty="0"/>
              <a:t> based on that week's skill.</a:t>
            </a:r>
          </a:p>
          <a:p>
            <a:r>
              <a:rPr lang="en-GB" sz="4200" dirty="0"/>
              <a:t>Children who need extra support will receive targeted interventions.</a:t>
            </a:r>
          </a:p>
          <a:p>
            <a:endParaRPr lang="en-GB" sz="4200" dirty="0"/>
          </a:p>
          <a:p>
            <a:pPr marL="0" indent="0">
              <a:buNone/>
            </a:pPr>
            <a:r>
              <a:rPr lang="en-GB" sz="4200" dirty="0"/>
              <a:t>Our aim is for every child to develop quick, accurate recall of number facts and times tables, building confidence and supporting success across the maths curriculum.</a:t>
            </a:r>
          </a:p>
          <a:p>
            <a:pPr>
              <a:lnSpc>
                <a:spcPct val="110000"/>
              </a:lnSpc>
            </a:pPr>
            <a:endParaRPr lang="en-GB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79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7ED79AD-DA74-4A27-B03B-13E295485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88" y="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 sz="4800" b="1"/>
              <a:t>Reading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0E6F16D-FAE9-42A0-9B15-6D7BB5E165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7738" y="1430338"/>
            <a:ext cx="7772400" cy="4852987"/>
          </a:xfrm>
        </p:spPr>
        <p:txBody>
          <a:bodyPr/>
          <a:lstStyle/>
          <a:p>
            <a:pPr eaLnBrk="1" hangingPunct="1">
              <a:defRPr/>
            </a:pPr>
            <a:r>
              <a:rPr lang="en-GB" sz="2000" b="1" dirty="0"/>
              <a:t>Reading will be an activity taking place at home and in school</a:t>
            </a:r>
            <a:r>
              <a:rPr lang="en-GB" sz="2000" dirty="0"/>
              <a:t>.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GB" sz="2000" dirty="0"/>
              <a:t> </a:t>
            </a:r>
          </a:p>
          <a:p>
            <a:pPr eaLnBrk="1" hangingPunct="1">
              <a:defRPr/>
            </a:pPr>
            <a:r>
              <a:rPr lang="en-GB" sz="2000" dirty="0"/>
              <a:t>It is extremely important that you listen to your child as often as possible and record this in their </a:t>
            </a:r>
            <a:r>
              <a:rPr lang="en-GB" sz="2000" dirty="0" smtClean="0"/>
              <a:t>reading record. </a:t>
            </a:r>
            <a:r>
              <a:rPr lang="en-GB" sz="2000" dirty="0" smtClean="0"/>
              <a:t>Please use one box to record a whole week! A </a:t>
            </a:r>
            <a:r>
              <a:rPr lang="en-GB" sz="2000" dirty="0"/>
              <a:t>combination of reading independently </a:t>
            </a:r>
            <a:r>
              <a:rPr lang="en-GB" sz="2000" u="sng" dirty="0"/>
              <a:t>and</a:t>
            </a:r>
            <a:r>
              <a:rPr lang="en-GB" sz="2000" dirty="0"/>
              <a:t> to an adult is necessary to ensure depth of understanding is achieved. </a:t>
            </a:r>
          </a:p>
          <a:p>
            <a:pPr eaLnBrk="1" hangingPunct="1">
              <a:defRPr/>
            </a:pPr>
            <a:r>
              <a:rPr lang="en-GB" sz="2000" dirty="0"/>
              <a:t>Focused comprehension activities will take place during Guided Reading sessions, as well as spelling reinforcement, phonics, grammar and punctuation tasks. </a:t>
            </a:r>
          </a:p>
          <a:p>
            <a:pPr eaLnBrk="1" hangingPunct="1">
              <a:defRPr/>
            </a:pPr>
            <a:r>
              <a:rPr lang="en-GB" sz="2000" dirty="0"/>
              <a:t>The Reading Ramble is a good opportunity to share reading experiences together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pic>
        <p:nvPicPr>
          <p:cNvPr id="14340" name="Picture 4" descr="j0178207">
            <a:extLst>
              <a:ext uri="{FF2B5EF4-FFF2-40B4-BE49-F238E27FC236}">
                <a16:creationId xmlns:a16="http://schemas.microsoft.com/office/drawing/2014/main" id="{35534BA3-D516-450F-BE6A-B62597BF9EA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949950"/>
            <a:ext cx="6667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 descr="j0178208">
            <a:extLst>
              <a:ext uri="{FF2B5EF4-FFF2-40B4-BE49-F238E27FC236}">
                <a16:creationId xmlns:a16="http://schemas.microsoft.com/office/drawing/2014/main" id="{2E0C7391-0822-4FB4-BE31-30A8F98ABB1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6021388"/>
            <a:ext cx="6667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 descr="j0178209">
            <a:extLst>
              <a:ext uri="{FF2B5EF4-FFF2-40B4-BE49-F238E27FC236}">
                <a16:creationId xmlns:a16="http://schemas.microsoft.com/office/drawing/2014/main" id="{D78D612C-6164-4DFC-9919-C3A1DAE7145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6021388"/>
            <a:ext cx="6667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 descr="j0178210">
            <a:extLst>
              <a:ext uri="{FF2B5EF4-FFF2-40B4-BE49-F238E27FC236}">
                <a16:creationId xmlns:a16="http://schemas.microsoft.com/office/drawing/2014/main" id="{8F081504-F4AB-486D-A5A1-1ED2FEFC0D5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6021388"/>
            <a:ext cx="6667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8" descr="j0178211">
            <a:extLst>
              <a:ext uri="{FF2B5EF4-FFF2-40B4-BE49-F238E27FC236}">
                <a16:creationId xmlns:a16="http://schemas.microsoft.com/office/drawing/2014/main" id="{6CB3AB04-F065-48BA-8F25-3E2EACEB42B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6021388"/>
            <a:ext cx="6667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9" descr="j0178212">
            <a:extLst>
              <a:ext uri="{FF2B5EF4-FFF2-40B4-BE49-F238E27FC236}">
                <a16:creationId xmlns:a16="http://schemas.microsoft.com/office/drawing/2014/main" id="{21A91624-FBA0-45FA-9BD1-E01ECFD8607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6021388"/>
            <a:ext cx="6667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0" descr="j0178213">
            <a:extLst>
              <a:ext uri="{FF2B5EF4-FFF2-40B4-BE49-F238E27FC236}">
                <a16:creationId xmlns:a16="http://schemas.microsoft.com/office/drawing/2014/main" id="{89BF39CC-EEBC-465D-AF17-54DCA2CCCDA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6021388"/>
            <a:ext cx="6667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1" descr="j0178214">
            <a:extLst>
              <a:ext uri="{FF2B5EF4-FFF2-40B4-BE49-F238E27FC236}">
                <a16:creationId xmlns:a16="http://schemas.microsoft.com/office/drawing/2014/main" id="{5A248BFF-23EC-496D-8633-A2CDD639755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021388"/>
            <a:ext cx="6667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12" descr="j0178215">
            <a:extLst>
              <a:ext uri="{FF2B5EF4-FFF2-40B4-BE49-F238E27FC236}">
                <a16:creationId xmlns:a16="http://schemas.microsoft.com/office/drawing/2014/main" id="{FCBDA5C4-BF09-4E28-A152-1C02BBA0A99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6021388"/>
            <a:ext cx="6667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3" descr="j0178216">
            <a:extLst>
              <a:ext uri="{FF2B5EF4-FFF2-40B4-BE49-F238E27FC236}">
                <a16:creationId xmlns:a16="http://schemas.microsoft.com/office/drawing/2014/main" id="{C97ADEC3-A9B9-473A-8E45-8BC07645215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949950"/>
            <a:ext cx="6667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15" descr="j0283631">
            <a:extLst>
              <a:ext uri="{FF2B5EF4-FFF2-40B4-BE49-F238E27FC236}">
                <a16:creationId xmlns:a16="http://schemas.microsoft.com/office/drawing/2014/main" id="{8B86CECF-1150-4E28-935B-57830E913C5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-30163"/>
            <a:ext cx="1000125" cy="123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Picture 17" descr="j0292134">
            <a:extLst>
              <a:ext uri="{FF2B5EF4-FFF2-40B4-BE49-F238E27FC236}">
                <a16:creationId xmlns:a16="http://schemas.microsoft.com/office/drawing/2014/main" id="{583CF6FB-1CF9-4502-827A-0346EB89C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8913"/>
            <a:ext cx="904875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420521"/>
            <a:ext cx="8229600" cy="936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Geography and history topics in Year </a:t>
            </a:r>
            <a:r>
              <a:rPr lang="en-GB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2F74B01-8ED2-4661-9AE9-87061D00FD00}"/>
              </a:ext>
            </a:extLst>
          </p:cNvPr>
          <p:cNvSpPr txBox="1">
            <a:spLocks/>
          </p:cNvSpPr>
          <p:nvPr/>
        </p:nvSpPr>
        <p:spPr>
          <a:xfrm>
            <a:off x="457200" y="2074076"/>
            <a:ext cx="8229600" cy="4551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FEB58-9CD6-4B59-84FC-3DA1F02F2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56624"/>
            <a:ext cx="8414238" cy="51259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600" u="sng" dirty="0" smtClean="0"/>
              <a:t>Geography </a:t>
            </a:r>
          </a:p>
          <a:p>
            <a:pPr marL="0" indent="0">
              <a:buNone/>
            </a:pPr>
            <a:r>
              <a:rPr lang="en-GB" sz="2400" u="sng" dirty="0" smtClean="0"/>
              <a:t>Mountains </a:t>
            </a:r>
            <a:r>
              <a:rPr lang="en-GB" sz="2400" u="sng" dirty="0"/>
              <a:t>and Volcanoes</a:t>
            </a:r>
            <a:r>
              <a:rPr lang="en-GB" sz="2400" dirty="0"/>
              <a:t> </a:t>
            </a:r>
            <a:r>
              <a:rPr lang="en-GB" sz="2400" dirty="0" smtClean="0"/>
              <a:t>- Why </a:t>
            </a:r>
            <a:r>
              <a:rPr lang="en-GB" sz="2400" dirty="0"/>
              <a:t>isn’t the Earth a smooth sphere? </a:t>
            </a:r>
          </a:p>
          <a:p>
            <a:pPr marL="0" indent="0">
              <a:buNone/>
            </a:pPr>
            <a:r>
              <a:rPr lang="en-GB" sz="2400" u="sng" dirty="0" smtClean="0"/>
              <a:t>Marvellous Maps </a:t>
            </a:r>
            <a:r>
              <a:rPr lang="en-GB" sz="2400" dirty="0" smtClean="0"/>
              <a:t>– What makes a good map?</a:t>
            </a:r>
          </a:p>
          <a:p>
            <a:pPr marL="0" indent="0">
              <a:buNone/>
            </a:pPr>
            <a:r>
              <a:rPr lang="en-GB" sz="2400" u="sng" dirty="0" smtClean="0"/>
              <a:t>Enough for Everyone </a:t>
            </a:r>
            <a:r>
              <a:rPr lang="en-GB" sz="2400" dirty="0" smtClean="0"/>
              <a:t>– What do we need?</a:t>
            </a:r>
          </a:p>
          <a:p>
            <a:pPr marL="0" indent="0">
              <a:buNone/>
            </a:pPr>
            <a:endParaRPr lang="en-GB" sz="2000" u="sng" dirty="0"/>
          </a:p>
          <a:p>
            <a:pPr marL="0" indent="0">
              <a:buNone/>
            </a:pPr>
            <a:r>
              <a:rPr lang="en-GB" sz="2600" u="sng" dirty="0" smtClean="0"/>
              <a:t>History</a:t>
            </a:r>
          </a:p>
          <a:p>
            <a:pPr marL="0" indent="0">
              <a:buNone/>
            </a:pPr>
            <a:r>
              <a:rPr lang="en-GB" sz="2400" u="sng" dirty="0" smtClean="0"/>
              <a:t>The </a:t>
            </a:r>
            <a:r>
              <a:rPr lang="en-GB" sz="2400" u="sng" dirty="0"/>
              <a:t>Stone </a:t>
            </a:r>
            <a:r>
              <a:rPr lang="en-GB" sz="2400" u="sng" dirty="0" smtClean="0"/>
              <a:t>Age to Iron Age</a:t>
            </a:r>
            <a:r>
              <a:rPr lang="en-GB" sz="2400" dirty="0" smtClean="0"/>
              <a:t> </a:t>
            </a:r>
            <a:r>
              <a:rPr lang="en-GB" sz="2400" dirty="0" smtClean="0"/>
              <a:t>- How </a:t>
            </a:r>
            <a:r>
              <a:rPr lang="en-GB" sz="2400" dirty="0"/>
              <a:t>do artefacts reveal the truth about stone-age Britain</a:t>
            </a:r>
            <a:r>
              <a:rPr lang="en-GB" sz="2400" dirty="0" smtClean="0"/>
              <a:t>?</a:t>
            </a:r>
            <a:endParaRPr lang="en-GB" sz="2400" dirty="0"/>
          </a:p>
          <a:p>
            <a:pPr marL="0" indent="0">
              <a:buNone/>
            </a:pPr>
            <a:r>
              <a:rPr lang="en-GB" sz="2400" u="sng" dirty="0"/>
              <a:t>Ancient </a:t>
            </a:r>
            <a:r>
              <a:rPr lang="en-GB" sz="2400" u="sng" dirty="0" smtClean="0"/>
              <a:t>Greece </a:t>
            </a:r>
            <a:r>
              <a:rPr lang="en-GB" sz="2400" dirty="0" smtClean="0"/>
              <a:t>– </a:t>
            </a:r>
            <a:r>
              <a:rPr lang="en-GB" sz="2400" dirty="0"/>
              <a:t>What is the legacy of the Ancient Greeks?</a:t>
            </a:r>
          </a:p>
          <a:p>
            <a:pPr marL="0" indent="0">
              <a:buNone/>
            </a:pPr>
            <a:r>
              <a:rPr lang="en-GB" sz="2400" u="sng" dirty="0"/>
              <a:t>World War 2 </a:t>
            </a:r>
            <a:r>
              <a:rPr lang="en-GB" sz="2400" dirty="0" smtClean="0"/>
              <a:t>– How and what led to WW2 and what was the impact on Britain?</a:t>
            </a:r>
            <a:endParaRPr lang="en-GB" sz="2400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625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ILT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altLang="en-US" dirty="0"/>
              <a:t>There will be one ILT set in the summer term. This will be based on our WW2 topic and how </a:t>
            </a:r>
            <a:r>
              <a:rPr lang="en-GB" altLang="en-US" dirty="0" smtClean="0"/>
              <a:t> the war affected daily life.</a:t>
            </a:r>
            <a:endParaRPr lang="en-GB" altLang="en-US" dirty="0"/>
          </a:p>
          <a:p>
            <a:endParaRPr lang="en-GB" altLang="en-US" dirty="0"/>
          </a:p>
          <a:p>
            <a:r>
              <a:rPr lang="en-GB" altLang="en-US" dirty="0"/>
              <a:t>This should be completed over the </a:t>
            </a:r>
            <a:r>
              <a:rPr lang="en-GB" altLang="en-US" dirty="0" smtClean="0"/>
              <a:t>term </a:t>
            </a:r>
            <a:r>
              <a:rPr lang="en-GB" altLang="en-US" dirty="0"/>
              <a:t>at home and then brought in </a:t>
            </a:r>
            <a:r>
              <a:rPr lang="en-GB" altLang="en-US" dirty="0" smtClean="0"/>
              <a:t>by Friday 2</a:t>
            </a:r>
            <a:r>
              <a:rPr lang="en-GB" altLang="en-US" baseline="30000" dirty="0" smtClean="0"/>
              <a:t>nd</a:t>
            </a:r>
            <a:r>
              <a:rPr lang="en-GB" altLang="en-US" dirty="0" smtClean="0"/>
              <a:t> July. </a:t>
            </a:r>
            <a:endParaRPr lang="en-GB" altLang="en-US" dirty="0"/>
          </a:p>
          <a:p>
            <a:endParaRPr lang="en-GB" altLang="en-US" dirty="0"/>
          </a:p>
          <a:p>
            <a:r>
              <a:rPr lang="en-GB" altLang="en-US" dirty="0"/>
              <a:t>It is important for your child to do as much as they can </a:t>
            </a:r>
            <a:r>
              <a:rPr lang="en-GB" altLang="en-US" dirty="0" smtClean="0"/>
              <a:t>independently. However, </a:t>
            </a:r>
            <a:r>
              <a:rPr lang="en-GB" altLang="en-US" dirty="0"/>
              <a:t>they might need some help with research and organising the project.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449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D7D8A11-3F22-45F0-B046-929EF4150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/>
              <a:t>PE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70431055-9A90-496E-B4C1-843B3DEBC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5315" y="1196975"/>
            <a:ext cx="8704385" cy="4584393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Our P.E. days are </a:t>
            </a:r>
            <a:endParaRPr lang="en-GB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5B—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Wednesday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&amp; Friday</a:t>
            </a:r>
          </a:p>
          <a:p>
            <a:r>
              <a:rPr lang="en-GB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Children </a:t>
            </a: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are to wear their PE kit on their PE days and please bring in swimming kit everyday when the pool is open</a:t>
            </a:r>
            <a:r>
              <a:rPr lang="en-GB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GB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All Year 5 classes will have a half-term’s swimming at Surrey Sports Park.</a:t>
            </a:r>
          </a:p>
          <a:p>
            <a:pPr eaLnBrk="1" hangingPunct="1"/>
            <a:r>
              <a:rPr lang="en-GB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Children </a:t>
            </a: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may bring a plain tracksuit (black </a:t>
            </a:r>
            <a:r>
              <a:rPr lang="en-GB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or blue</a:t>
            </a: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) for outside Games during winter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GB" altLang="en-US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dirty="0"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dirty="0">
              <a:latin typeface="Comic Sans MS" panose="030F0702030302020204" pitchFamily="66" charset="0"/>
            </a:endParaRPr>
          </a:p>
          <a:p>
            <a:pPr eaLnBrk="1" hangingPunct="1"/>
            <a:endParaRPr lang="en-GB" altLang="en-US" dirty="0">
              <a:latin typeface="Comic Sans MS" panose="030F0702030302020204" pitchFamily="66" charset="0"/>
            </a:endParaRPr>
          </a:p>
        </p:txBody>
      </p:sp>
      <p:pic>
        <p:nvPicPr>
          <p:cNvPr id="20484" name="Picture 9" descr="j0233238">
            <a:extLst>
              <a:ext uri="{FF2B5EF4-FFF2-40B4-BE49-F238E27FC236}">
                <a16:creationId xmlns:a16="http://schemas.microsoft.com/office/drawing/2014/main" id="{81253CA3-FC70-4976-BD0C-B92396FDD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88913"/>
            <a:ext cx="11350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10" descr="j0232650">
            <a:extLst>
              <a:ext uri="{FF2B5EF4-FFF2-40B4-BE49-F238E27FC236}">
                <a16:creationId xmlns:a16="http://schemas.microsoft.com/office/drawing/2014/main" id="{979B8919-AEA9-4F6E-9C20-A3E33DEAB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1138"/>
            <a:ext cx="720725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77A4671-E68A-4BC5-A949-4B6BDFDE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/>
              <a:t>Equipment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D6AEB053-1546-4306-A619-758BD01C7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188" y="1196975"/>
            <a:ext cx="8229600" cy="4525963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Please can you make sure that your child has these things in their pencil case:</a:t>
            </a:r>
          </a:p>
          <a:p>
            <a:pPr eaLnBrk="1" hangingPunct="1"/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Writing pencils and handwriting pens </a:t>
            </a:r>
            <a:r>
              <a:rPr lang="en-GB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          (</a:t>
            </a: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blue or black)</a:t>
            </a:r>
          </a:p>
          <a:p>
            <a:pPr eaLnBrk="1" hangingPunct="1"/>
            <a:r>
              <a:rPr lang="en-GB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Ruler</a:t>
            </a:r>
            <a:endParaRPr lang="en-GB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Pritt Stick (not coloured or PVA glue please)</a:t>
            </a:r>
          </a:p>
          <a:p>
            <a:pPr eaLnBrk="1" hangingPunct="1"/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Whiteboard pen (preferably black)</a:t>
            </a:r>
          </a:p>
          <a:p>
            <a:pPr eaLnBrk="1" hangingPunct="1"/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Coloured pencils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77A4671-E68A-4BC5-A949-4B6BDFDE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 dirty="0" smtClean="0"/>
              <a:t>Mobile phones (Year 5 and 6)</a:t>
            </a:r>
            <a:endParaRPr lang="en-GB" altLang="en-US" b="1" dirty="0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D6AEB053-1546-4306-A619-758BD01C7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850" y="1715721"/>
            <a:ext cx="8229600" cy="4525963"/>
          </a:xfrm>
        </p:spPr>
        <p:txBody>
          <a:bodyPr>
            <a:normAutofit/>
          </a:bodyPr>
          <a:lstStyle/>
          <a:p>
            <a:r>
              <a:rPr lang="en-GB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Children do not need a Smart Phone either here or at Secondary School.</a:t>
            </a:r>
          </a:p>
          <a:p>
            <a:r>
              <a:rPr lang="en-GB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If you choose </a:t>
            </a:r>
            <a:r>
              <a:rPr lang="en-GB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for your </a:t>
            </a:r>
            <a:r>
              <a:rPr lang="en-GB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child to have one as they walk home, we recommend a ‘brick’ style phone.</a:t>
            </a:r>
          </a:p>
          <a:p>
            <a:r>
              <a:rPr lang="en-GB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If they need one, it must be off and put in the basket on the teacher’s desk.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6421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144963B-5F13-458E-AD9C-09FC6C5BA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-1175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 b="1" dirty="0"/>
              <a:t>Behaviour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F593E39-6AA0-401E-86B1-8718D4511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5685" y="978693"/>
            <a:ext cx="7772400" cy="4900613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alt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GB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Positive </a:t>
            </a: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behaviour and good work is rewarded.</a:t>
            </a:r>
          </a:p>
          <a:p>
            <a:pPr eaLnBrk="1" hangingPunct="1">
              <a:lnSpc>
                <a:spcPct val="90000"/>
              </a:lnSpc>
            </a:pPr>
            <a:endParaRPr lang="en-GB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House Points.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Teacher awards.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Head teacher awards.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Termly maths/writing awards.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Celebration assemblies.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Golden Time.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Token Treats.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Phone </a:t>
            </a: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call </a:t>
            </a:r>
            <a:r>
              <a:rPr lang="en-GB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or postcard home</a:t>
            </a:r>
            <a:r>
              <a:rPr lang="en-GB" altLang="en-US" dirty="0"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18436" name="Picture 1" descr="C:\Users\hinesl\AppData\Local\Microsoft\Windows\Temporary Internet Files\Content.IE5\3MZ6XQ2Y\MC900438203[1].wmf">
            <a:extLst>
              <a:ext uri="{FF2B5EF4-FFF2-40B4-BE49-F238E27FC236}">
                <a16:creationId xmlns:a16="http://schemas.microsoft.com/office/drawing/2014/main" id="{D3EB2CC5-AAC5-4528-9164-C34C077DB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888" y="-243408"/>
            <a:ext cx="2297112" cy="185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144963B-5F13-458E-AD9C-09FC6C5BA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88" y="199023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 b="1" dirty="0"/>
              <a:t>Sanctions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F593E39-6AA0-401E-86B1-8718D4511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5685" y="978693"/>
            <a:ext cx="7772400" cy="490061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en-GB" altLang="en-US" dirty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</a:pPr>
            <a:endParaRPr lang="en-GB" altLang="en-US" dirty="0"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82279" y="1455546"/>
            <a:ext cx="273171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/>
              <a:t>Be Ready</a:t>
            </a:r>
          </a:p>
          <a:p>
            <a:r>
              <a:rPr lang="en-GB" sz="3600" dirty="0" smtClean="0"/>
              <a:t>Be Respectful</a:t>
            </a:r>
          </a:p>
          <a:p>
            <a:r>
              <a:rPr lang="en-GB" sz="3600" dirty="0" smtClean="0"/>
              <a:t>Be Safe</a:t>
            </a:r>
            <a:endParaRPr lang="en-GB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557988" y="3827957"/>
            <a:ext cx="8327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We will follow the behaviour policy which can be found on the school website.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994626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88893B3-EB4B-4490-A7D5-33C14E6D3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123825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b="1"/>
              <a:t>Contacting us: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472B448-71B8-44CA-A43C-412D38734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600" y="1058863"/>
            <a:ext cx="8407400" cy="4530725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endParaRPr lang="en-GB" alt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you wish to contact us, please either speak to us after school to arrange a convenient time or call the office and arrange an appointment.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All other letters should be given to your child who will give them to the teacher in the morning.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If we need to contact you, we will phone or talk to you after school or write in the homework diary so please check it regularly. </a:t>
            </a:r>
          </a:p>
          <a:p>
            <a:pPr eaLnBrk="1" hangingPunct="1"/>
            <a:endParaRPr lang="en-GB" altLang="en-US" dirty="0">
              <a:latin typeface="Comic Sans MS" panose="030F0702030302020204" pitchFamily="66" charset="0"/>
            </a:endParaRPr>
          </a:p>
        </p:txBody>
      </p:sp>
      <p:pic>
        <p:nvPicPr>
          <p:cNvPr id="24580" name="Picture 9" descr="j0233238">
            <a:extLst>
              <a:ext uri="{FF2B5EF4-FFF2-40B4-BE49-F238E27FC236}">
                <a16:creationId xmlns:a16="http://schemas.microsoft.com/office/drawing/2014/main" id="{F4066630-E89E-4250-9998-3A19E164B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138" y="15875"/>
            <a:ext cx="11350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10" descr="j0232650">
            <a:extLst>
              <a:ext uri="{FF2B5EF4-FFF2-40B4-BE49-F238E27FC236}">
                <a16:creationId xmlns:a16="http://schemas.microsoft.com/office/drawing/2014/main" id="{828A87C6-4BC0-4514-B5F5-4F7136BA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229225"/>
            <a:ext cx="720725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</TotalTime>
  <Words>989</Words>
  <Application>Microsoft Office PowerPoint</Application>
  <PresentationFormat>On-screen Show (4:3)</PresentationFormat>
  <Paragraphs>123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14</vt:i4>
      </vt:variant>
    </vt:vector>
  </HeadingPairs>
  <TitlesOfParts>
    <vt:vector size="30" baseType="lpstr">
      <vt:lpstr>MS PGothic</vt:lpstr>
      <vt:lpstr>Arial</vt:lpstr>
      <vt:lpstr>Berlin Sans FB</vt:lpstr>
      <vt:lpstr>Calibri</vt:lpstr>
      <vt:lpstr>Comic Sans MS</vt:lpstr>
      <vt:lpstr>Tahoma</vt:lpstr>
      <vt:lpstr>Times New Roman</vt:lpstr>
      <vt:lpstr>Wingdings</vt:lpstr>
      <vt:lpstr>Office Theme</vt:lpstr>
      <vt:lpstr>1_Custom Design</vt:lpstr>
      <vt:lpstr>2_Custom Design</vt:lpstr>
      <vt:lpstr>3_Custom Design</vt:lpstr>
      <vt:lpstr>4_Custom Design</vt:lpstr>
      <vt:lpstr>5_Custom Design</vt:lpstr>
      <vt:lpstr>6_Custom Design</vt:lpstr>
      <vt:lpstr>7_Custom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Reading</vt:lpstr>
      <vt:lpstr>PowerPoint Presentation</vt:lpstr>
      <vt:lpstr>ILT</vt:lpstr>
      <vt:lpstr>PE</vt:lpstr>
      <vt:lpstr>Equipment</vt:lpstr>
      <vt:lpstr>Mobile phones (Year 5 and 6)</vt:lpstr>
      <vt:lpstr>Behaviour</vt:lpstr>
      <vt:lpstr>Sanctions</vt:lpstr>
      <vt:lpstr>Contacting us: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Today’s Agenda</dc:title>
  <dc:creator>Louise Johnson</dc:creator>
  <cp:lastModifiedBy>Claire Bevan</cp:lastModifiedBy>
  <cp:revision>113</cp:revision>
  <dcterms:modified xsi:type="dcterms:W3CDTF">2026-09-04T12:51:22Z</dcterms:modified>
</cp:coreProperties>
</file>