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</p:sldMasterIdLst>
  <p:notesMasterIdLst>
    <p:notesMasterId r:id="rId33"/>
  </p:notesMasterIdLst>
  <p:handoutMasterIdLst>
    <p:handoutMasterId r:id="rId34"/>
  </p:handoutMasterIdLst>
  <p:sldIdLst>
    <p:sldId id="258" r:id="rId9"/>
    <p:sldId id="259" r:id="rId10"/>
    <p:sldId id="260" r:id="rId11"/>
    <p:sldId id="261" r:id="rId12"/>
    <p:sldId id="275" r:id="rId13"/>
    <p:sldId id="262" r:id="rId14"/>
    <p:sldId id="268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56" r:id="rId30"/>
    <p:sldId id="290" r:id="rId31"/>
    <p:sldId id="291" r:id="rId32"/>
  </p:sldIdLst>
  <p:sldSz cx="9144000" cy="6858000" type="screen4x3"/>
  <p:notesSz cx="7053263" cy="10180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9A6ACC-B7F4-7EB6-5027-1C659D4CD519}" v="1" dt="2018-08-07T08:24:00.668"/>
    <p1510:client id="{CD7F12FC-D8CE-B778-6EDF-3FB4A2D763A9}" v="22" dt="2018-08-07T09:29:32.6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microsoft.com/office/2015/10/relationships/revisionInfo" Target="revisionInfo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509032"/>
          </a:xfrm>
          <a:prstGeom prst="rect">
            <a:avLst/>
          </a:prstGeom>
        </p:spPr>
        <p:txBody>
          <a:bodyPr vert="horz" lIns="94211" tIns="47106" rIns="94211" bIns="4710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509032"/>
          </a:xfrm>
          <a:prstGeom prst="rect">
            <a:avLst/>
          </a:prstGeom>
        </p:spPr>
        <p:txBody>
          <a:bodyPr vert="horz" lIns="94211" tIns="47106" rIns="94211" bIns="47106" rtlCol="0"/>
          <a:lstStyle>
            <a:lvl1pPr algn="r">
              <a:defRPr sz="1200"/>
            </a:lvl1pPr>
          </a:lstStyle>
          <a:p>
            <a:fld id="{1711FF4D-5F45-4B46-8850-BA7425480765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669839"/>
            <a:ext cx="3056414" cy="509032"/>
          </a:xfrm>
          <a:prstGeom prst="rect">
            <a:avLst/>
          </a:prstGeom>
        </p:spPr>
        <p:txBody>
          <a:bodyPr vert="horz" lIns="94211" tIns="47106" rIns="94211" bIns="4710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9669839"/>
            <a:ext cx="3056414" cy="509032"/>
          </a:xfrm>
          <a:prstGeom prst="rect">
            <a:avLst/>
          </a:prstGeom>
        </p:spPr>
        <p:txBody>
          <a:bodyPr vert="horz" lIns="94211" tIns="47106" rIns="94211" bIns="47106" rtlCol="0" anchor="b"/>
          <a:lstStyle>
            <a:lvl1pPr algn="r">
              <a:defRPr sz="1200"/>
            </a:lvl1pPr>
          </a:lstStyle>
          <a:p>
            <a:fld id="{EE271363-4159-4DE2-A9F7-D15F84DBC8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4235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509032"/>
          </a:xfrm>
          <a:prstGeom prst="rect">
            <a:avLst/>
          </a:prstGeom>
        </p:spPr>
        <p:txBody>
          <a:bodyPr vert="horz" lIns="94211" tIns="47106" rIns="94211" bIns="4710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509032"/>
          </a:xfrm>
          <a:prstGeom prst="rect">
            <a:avLst/>
          </a:prstGeom>
        </p:spPr>
        <p:txBody>
          <a:bodyPr vert="horz" lIns="94211" tIns="47106" rIns="94211" bIns="47106" rtlCol="0"/>
          <a:lstStyle>
            <a:lvl1pPr algn="r">
              <a:defRPr sz="1200"/>
            </a:lvl1pPr>
          </a:lstStyle>
          <a:p>
            <a:fld id="{394A4640-796E-45FF-B2AB-F05B7EEFDBA2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763588"/>
            <a:ext cx="5091113" cy="381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11" tIns="47106" rIns="94211" bIns="4710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835805"/>
            <a:ext cx="5642610" cy="4581287"/>
          </a:xfrm>
          <a:prstGeom prst="rect">
            <a:avLst/>
          </a:prstGeom>
        </p:spPr>
        <p:txBody>
          <a:bodyPr vert="horz" lIns="94211" tIns="47106" rIns="94211" bIns="4710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669839"/>
            <a:ext cx="3056414" cy="509032"/>
          </a:xfrm>
          <a:prstGeom prst="rect">
            <a:avLst/>
          </a:prstGeom>
        </p:spPr>
        <p:txBody>
          <a:bodyPr vert="horz" lIns="94211" tIns="47106" rIns="94211" bIns="4710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9669839"/>
            <a:ext cx="3056414" cy="509032"/>
          </a:xfrm>
          <a:prstGeom prst="rect">
            <a:avLst/>
          </a:prstGeom>
        </p:spPr>
        <p:txBody>
          <a:bodyPr vert="horz" lIns="94211" tIns="47106" rIns="94211" bIns="47106" rtlCol="0" anchor="b"/>
          <a:lstStyle>
            <a:lvl1pPr algn="r">
              <a:defRPr sz="1200"/>
            </a:lvl1pPr>
          </a:lstStyle>
          <a:p>
            <a:fld id="{B1F7B6B4-438C-4084-8AF2-A09421A001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7138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7B6B4-438C-4084-8AF2-A09421A0010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13738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7B6B4-438C-4084-8AF2-A09421A0010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09308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7B6B4-438C-4084-8AF2-A09421A0010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6643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7B6B4-438C-4084-8AF2-A09421A0010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74976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7B6B4-438C-4084-8AF2-A09421A0010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3400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7B6B4-438C-4084-8AF2-A09421A00101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1924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7B6B4-438C-4084-8AF2-A09421A00101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4463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7B6B4-438C-4084-8AF2-A09421A00101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53388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7B6B4-438C-4084-8AF2-A09421A00101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58600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7B6B4-438C-4084-8AF2-A09421A00101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5432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7B6B4-438C-4084-8AF2-A09421A00101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9683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7B6B4-438C-4084-8AF2-A09421A0010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42637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7B6B4-438C-4084-8AF2-A09421A00101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64293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7B6B4-438C-4084-8AF2-A09421A00101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5884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7B6B4-438C-4084-8AF2-A09421A00101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49529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7B6B4-438C-4084-8AF2-A09421A00101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3573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7B6B4-438C-4084-8AF2-A09421A0010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5417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7B6B4-438C-4084-8AF2-A09421A0010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574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7B6B4-438C-4084-8AF2-A09421A0010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8313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7B6B4-438C-4084-8AF2-A09421A0010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24535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7B6B4-438C-4084-8AF2-A09421A0010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55905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7B6B4-438C-4084-8AF2-A09421A0010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1087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7B6B4-438C-4084-8AF2-A09421A0010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180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B45CF-EE76-4194-B7E3-697652F7CBF7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F403-4009-4038-B813-86B4209C26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6301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B45CF-EE76-4194-B7E3-697652F7CBF7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F403-4009-4038-B813-86B4209C26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830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B45CF-EE76-4194-B7E3-697652F7CBF7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F403-4009-4038-B813-86B4209C26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752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30C51-48EF-4C36-957D-8AEA5E329DA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900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E0F6F-F9BD-4BC5-A0B6-C44EE71B3D2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315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978A7-85A2-4862-A719-9D85A087E6D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4520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97EC5-6AEB-4F4B-B2FE-6217455EC11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7942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397E0-9CA8-4FAB-9D29-E6593B14932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2797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264FA-7347-4782-AADE-427A1EC8F35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992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A839F-3E92-46FE-9037-72383099795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5378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0DD5F-02FC-4C80-BD85-05C281E2E8F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49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B45CF-EE76-4194-B7E3-697652F7CBF7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F403-4009-4038-B813-86B4209C26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08968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D302E-AEC5-433A-BC0A-4D9ADC72697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7160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D2126-2F18-4D0A-BE75-CD703EABBA1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3907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CD926-559B-461D-A7F5-E6BB5BBAF79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4755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30C51-48EF-4C36-957D-8AEA5E329DA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3756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E0F6F-F9BD-4BC5-A0B6-C44EE71B3D2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7448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978A7-85A2-4862-A719-9D85A087E6D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620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97EC5-6AEB-4F4B-B2FE-6217455EC11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4524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397E0-9CA8-4FAB-9D29-E6593B14932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3176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264FA-7347-4782-AADE-427A1EC8F35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8872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A839F-3E92-46FE-9037-72383099795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658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B45CF-EE76-4194-B7E3-697652F7CBF7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F403-4009-4038-B813-86B4209C26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59719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0DD5F-02FC-4C80-BD85-05C281E2E8F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0064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D302E-AEC5-433A-BC0A-4D9ADC72697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2311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D2126-2F18-4D0A-BE75-CD703EABBA1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5101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CD926-559B-461D-A7F5-E6BB5BBAF79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0654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30C51-48EF-4C36-957D-8AEA5E329DA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413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E0F6F-F9BD-4BC5-A0B6-C44EE71B3D2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0628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978A7-85A2-4862-A719-9D85A087E6D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6211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97EC5-6AEB-4F4B-B2FE-6217455EC11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1963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397E0-9CA8-4FAB-9D29-E6593B14932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8428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264FA-7347-4782-AADE-427A1EC8F35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705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B45CF-EE76-4194-B7E3-697652F7CBF7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F403-4009-4038-B813-86B4209C26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8435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A839F-3E92-46FE-9037-72383099795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8110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0DD5F-02FC-4C80-BD85-05C281E2E8F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5782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D302E-AEC5-433A-BC0A-4D9ADC72697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2106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D2126-2F18-4D0A-BE75-CD703EABBA1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4729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CD926-559B-461D-A7F5-E6BB5BBAF79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386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30C51-48EF-4C36-957D-8AEA5E329DA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964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E0F6F-F9BD-4BC5-A0B6-C44EE71B3D2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5365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978A7-85A2-4862-A719-9D85A087E6D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3393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97EC5-6AEB-4F4B-B2FE-6217455EC11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510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397E0-9CA8-4FAB-9D29-E6593B14932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568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B45CF-EE76-4194-B7E3-697652F7CBF7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F403-4009-4038-B813-86B4209C26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07004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264FA-7347-4782-AADE-427A1EC8F35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0285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A839F-3E92-46FE-9037-72383099795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6573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0DD5F-02FC-4C80-BD85-05C281E2E8F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8983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D302E-AEC5-433A-BC0A-4D9ADC72697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9427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D2126-2F18-4D0A-BE75-CD703EABBA1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32108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CD926-559B-461D-A7F5-E6BB5BBAF79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49030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30C51-48EF-4C36-957D-8AEA5E329DA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05921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E0F6F-F9BD-4BC5-A0B6-C44EE71B3D2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9695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978A7-85A2-4862-A719-9D85A087E6D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2378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97EC5-6AEB-4F4B-B2FE-6217455EC11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080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B45CF-EE76-4194-B7E3-697652F7CBF7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F403-4009-4038-B813-86B4209C26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403485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397E0-9CA8-4FAB-9D29-E6593B14932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12604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264FA-7347-4782-AADE-427A1EC8F35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4082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A839F-3E92-46FE-9037-72383099795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4197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0DD5F-02FC-4C80-BD85-05C281E2E8F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15333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D302E-AEC5-433A-BC0A-4D9ADC72697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26394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D2126-2F18-4D0A-BE75-CD703EABBA1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54042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CD926-559B-461D-A7F5-E6BB5BBAF79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6344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30C51-48EF-4C36-957D-8AEA5E329DA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8318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E0F6F-F9BD-4BC5-A0B6-C44EE71B3D2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14982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978A7-85A2-4862-A719-9D85A087E6D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552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B45CF-EE76-4194-B7E3-697652F7CBF7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F403-4009-4038-B813-86B4209C26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937440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97EC5-6AEB-4F4B-B2FE-6217455EC11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99206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397E0-9CA8-4FAB-9D29-E6593B14932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51585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264FA-7347-4782-AADE-427A1EC8F35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08851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A839F-3E92-46FE-9037-72383099795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60855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0DD5F-02FC-4C80-BD85-05C281E2E8F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72708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D302E-AEC5-433A-BC0A-4D9ADC72697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59628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D2126-2F18-4D0A-BE75-CD703EABBA1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49800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CD926-559B-461D-A7F5-E6BB5BBAF79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49056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30C51-48EF-4C36-957D-8AEA5E329DA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04666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E0F6F-F9BD-4BC5-A0B6-C44EE71B3D2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327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B45CF-EE76-4194-B7E3-697652F7CBF7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F403-4009-4038-B813-86B4209C26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343672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978A7-85A2-4862-A719-9D85A087E6D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65454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97EC5-6AEB-4F4B-B2FE-6217455EC11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6878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397E0-9CA8-4FAB-9D29-E6593B14932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93146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264FA-7347-4782-AADE-427A1EC8F35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98474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A839F-3E92-46FE-9037-72383099795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47101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0DD5F-02FC-4C80-BD85-05C281E2E8F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76849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D302E-AEC5-433A-BC0A-4D9ADC72697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22449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D2126-2F18-4D0A-BE75-CD703EABBA1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87648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CD926-559B-461D-A7F5-E6BB5BBAF79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169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B45CF-EE76-4194-B7E3-697652F7CBF7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F403-4009-4038-B813-86B4209C26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0251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B45CF-EE76-4194-B7E3-697652F7CBF7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EF403-4009-4038-B813-86B4209C26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8673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730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30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03D431-E4F7-44D1-9B64-0CB9EFD90F01}" type="slidenum">
              <a:rPr lang="en-GB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315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730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30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03D431-E4F7-44D1-9B64-0CB9EFD90F01}" type="slidenum">
              <a:rPr lang="en-GB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881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730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30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03D431-E4F7-44D1-9B64-0CB9EFD90F01}" type="slidenum">
              <a:rPr lang="en-GB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324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730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30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03D431-E4F7-44D1-9B64-0CB9EFD90F01}" type="slidenum">
              <a:rPr lang="en-GB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279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730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30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03D431-E4F7-44D1-9B64-0CB9EFD90F01}" type="slidenum">
              <a:rPr lang="en-GB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61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730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30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03D431-E4F7-44D1-9B64-0CB9EFD90F01}" type="slidenum">
              <a:rPr lang="en-GB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442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730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30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03D431-E4F7-44D1-9B64-0CB9EFD90F01}" type="slidenum">
              <a:rPr lang="en-GB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988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1036947" y="3679986"/>
            <a:ext cx="7070105" cy="238670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6000" dirty="0" smtClean="0">
                <a:solidFill>
                  <a:srgbClr val="76923C"/>
                </a:solidFill>
                <a:latin typeface="Berlin Sans FB" panose="020E0602020502020306" pitchFamily="34" charset="0"/>
              </a:rPr>
              <a:t>Mastery for </a:t>
            </a:r>
            <a:r>
              <a:rPr lang="en-US" sz="6000" dirty="0" err="1" smtClean="0">
                <a:solidFill>
                  <a:srgbClr val="76923C"/>
                </a:solidFill>
                <a:latin typeface="Berlin Sans FB" panose="020E0602020502020306" pitchFamily="34" charset="0"/>
              </a:rPr>
              <a:t>maths</a:t>
            </a:r>
            <a:r>
              <a:rPr lang="en-US" sz="6000" dirty="0" smtClean="0">
                <a:solidFill>
                  <a:srgbClr val="76923C"/>
                </a:solidFill>
                <a:latin typeface="Berlin Sans FB" panose="020E0602020502020306" pitchFamily="34" charset="0"/>
              </a:rPr>
              <a:t> at QE</a:t>
            </a:r>
            <a:endParaRPr lang="en-US" sz="2000" dirty="0">
              <a:latin typeface="Berlin Sans FB" panose="020E0602020502020306" pitchFamily="34" charset="0"/>
              <a:cs typeface="Calibri"/>
            </a:endParaRPr>
          </a:p>
        </p:txBody>
      </p:sp>
      <p:sp>
        <p:nvSpPr>
          <p:cNvPr id="4101" name="Rectangle 73">
            <a:extLst>
              <a:ext uri="{FF2B5EF4-FFF2-40B4-BE49-F238E27FC236}">
                <a16:creationId xmlns:a16="http://schemas.microsoft.com/office/drawing/2014/main" id="{2DAED695-BDE2-495D-B051-6580B91178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25519" y="1077778"/>
            <a:ext cx="2092962" cy="2148840"/>
          </a:xfrm>
          <a:prstGeom prst="rect">
            <a:avLst/>
          </a:prstGeom>
          <a:solidFill>
            <a:srgbClr val="FFFFFE"/>
          </a:solidFill>
          <a:ln w="6350">
            <a:solidFill>
              <a:srgbClr val="E7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A drawing of a person&#10;&#10;Description generated with high confidence">
            <a:extLst>
              <a:ext uri="{FF2B5EF4-FFF2-40B4-BE49-F238E27FC236}">
                <a16:creationId xmlns:a16="http://schemas.microsoft.com/office/drawing/2014/main" id="{ECCD91BE-AC34-40D4-9746-3565B530D2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901" b="1"/>
          <a:stretch/>
        </p:blipFill>
        <p:spPr>
          <a:xfrm>
            <a:off x="3100239" y="761791"/>
            <a:ext cx="2725156" cy="2691512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351946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5461" y="1477108"/>
            <a:ext cx="7772400" cy="5011616"/>
          </a:xfrm>
        </p:spPr>
        <p:txBody>
          <a:bodyPr>
            <a:normAutofit/>
          </a:bodyPr>
          <a:lstStyle/>
          <a:p>
            <a:pPr algn="l"/>
            <a:r>
              <a:rPr lang="en-GB" sz="2800" dirty="0" smtClean="0">
                <a:latin typeface="Berlin Sans FB" panose="020E0602020502020306" pitchFamily="34" charset="0"/>
              </a:rPr>
              <a:t>Giving more visual representations/pictures to support</a:t>
            </a:r>
            <a:br>
              <a:rPr lang="en-GB" sz="2800" dirty="0" smtClean="0">
                <a:latin typeface="Berlin Sans FB" panose="020E0602020502020306" pitchFamily="34" charset="0"/>
              </a:rPr>
            </a:br>
            <a:r>
              <a:rPr lang="en-GB" sz="2800" dirty="0" smtClean="0">
                <a:latin typeface="Berlin Sans FB" panose="020E0602020502020306" pitchFamily="34" charset="0"/>
              </a:rPr>
              <a:t>Encourage the use of manipulatives</a:t>
            </a:r>
            <a:br>
              <a:rPr lang="en-GB" sz="2800" dirty="0" smtClean="0">
                <a:latin typeface="Berlin Sans FB" panose="020E0602020502020306" pitchFamily="34" charset="0"/>
              </a:rPr>
            </a:br>
            <a:r>
              <a:rPr lang="en-GB" sz="2800" dirty="0" smtClean="0">
                <a:latin typeface="Berlin Sans FB" panose="020E0602020502020306" pitchFamily="34" charset="0"/>
              </a:rPr>
              <a:t>Hints when problem solving and reasoning</a:t>
            </a:r>
            <a:br>
              <a:rPr lang="en-GB" sz="2800" dirty="0" smtClean="0">
                <a:latin typeface="Berlin Sans FB" panose="020E0602020502020306" pitchFamily="34" charset="0"/>
              </a:rPr>
            </a:br>
            <a:r>
              <a:rPr lang="en-GB" sz="2800" dirty="0" smtClean="0">
                <a:latin typeface="Berlin Sans FB" panose="020E0602020502020306" pitchFamily="34" charset="0"/>
              </a:rPr>
              <a:t>Laying out the problem in a more simple way</a:t>
            </a:r>
            <a:endParaRPr lang="en-GB" sz="2800" dirty="0">
              <a:latin typeface="Berlin Sans FB" panose="020E0602020502020306" pitchFamily="34" charset="0"/>
            </a:endParaRPr>
          </a:p>
        </p:txBody>
      </p:sp>
      <p:pic>
        <p:nvPicPr>
          <p:cNvPr id="4" name="Picture 2" descr="A drawing of a person&#10;&#10;Description generated with high confidence">
            <a:extLst>
              <a:ext uri="{FF2B5EF4-FFF2-40B4-BE49-F238E27FC236}">
                <a16:creationId xmlns:a16="http://schemas.microsoft.com/office/drawing/2014/main" id="{ECCD91BE-AC34-40D4-9746-3565B530D2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901" b="1"/>
          <a:stretch/>
        </p:blipFill>
        <p:spPr>
          <a:xfrm>
            <a:off x="3878880" y="120973"/>
            <a:ext cx="946625" cy="934939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06315" y="1120388"/>
            <a:ext cx="7772400" cy="936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Berlin Sans FB" panose="020E0602020502020306" pitchFamily="34" charset="0"/>
              </a:rPr>
              <a:t>Supporting children that find maths tricky</a:t>
            </a:r>
          </a:p>
          <a:p>
            <a:r>
              <a:rPr lang="en-GB" dirty="0" smtClean="0">
                <a:latin typeface="Berlin Sans FB" panose="020E0602020502020306" pitchFamily="34" charset="0"/>
              </a:rPr>
              <a:t>Support prompts </a:t>
            </a:r>
            <a:endParaRPr lang="en-GB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94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361" y="2316826"/>
            <a:ext cx="7174523" cy="4227063"/>
          </a:xfrm>
          <a:prstGeom prst="rect">
            <a:avLst/>
          </a:prstGeom>
        </p:spPr>
      </p:pic>
      <p:pic>
        <p:nvPicPr>
          <p:cNvPr id="4" name="Picture 2" descr="A drawing of a person&#10;&#10;Description generated with high confidence">
            <a:extLst>
              <a:ext uri="{FF2B5EF4-FFF2-40B4-BE49-F238E27FC236}">
                <a16:creationId xmlns:a16="http://schemas.microsoft.com/office/drawing/2014/main" id="{ECCD91BE-AC34-40D4-9746-3565B530D2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901" b="1"/>
          <a:stretch/>
        </p:blipFill>
        <p:spPr>
          <a:xfrm>
            <a:off x="3878880" y="120973"/>
            <a:ext cx="946625" cy="934939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06315" y="1120388"/>
            <a:ext cx="7772400" cy="936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Berlin Sans FB" panose="020E0602020502020306" pitchFamily="34" charset="0"/>
              </a:rPr>
              <a:t>Support prompts</a:t>
            </a:r>
          </a:p>
          <a:p>
            <a:r>
              <a:rPr lang="en-GB" dirty="0" smtClean="0">
                <a:latin typeface="Berlin Sans FB" panose="020E0602020502020306" pitchFamily="34" charset="0"/>
              </a:rPr>
              <a:t>Visual representations/pictures </a:t>
            </a:r>
            <a:endParaRPr lang="en-GB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85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 drawing of a person&#10;&#10;Description generated with high confidence">
            <a:extLst>
              <a:ext uri="{FF2B5EF4-FFF2-40B4-BE49-F238E27FC236}">
                <a16:creationId xmlns:a16="http://schemas.microsoft.com/office/drawing/2014/main" id="{ECCD91BE-AC34-40D4-9746-3565B530D2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901" b="1"/>
          <a:stretch/>
        </p:blipFill>
        <p:spPr>
          <a:xfrm>
            <a:off x="3878880" y="120973"/>
            <a:ext cx="946625" cy="934939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06315" y="1120388"/>
            <a:ext cx="7772400" cy="936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Berlin Sans FB" panose="020E0602020502020306" pitchFamily="34" charset="0"/>
              </a:rPr>
              <a:t>Support prompts</a:t>
            </a:r>
          </a:p>
          <a:p>
            <a:r>
              <a:rPr lang="en-GB" dirty="0" smtClean="0">
                <a:latin typeface="Berlin Sans FB" panose="020E0602020502020306" pitchFamily="34" charset="0"/>
              </a:rPr>
              <a:t>Encourage manipulatives</a:t>
            </a:r>
            <a:endParaRPr lang="en-GB" dirty="0">
              <a:latin typeface="Berlin Sans FB" panose="020E0602020502020306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123" y="1965168"/>
            <a:ext cx="5204747" cy="4734570"/>
          </a:xfrm>
          <a:prstGeom prst="rect">
            <a:avLst/>
          </a:prstGeom>
        </p:spPr>
      </p:pic>
      <p:pic>
        <p:nvPicPr>
          <p:cNvPr id="1030" name="Picture 6" descr="https://m.media-amazon.com/images/I/51IIF1G3j-L._AC_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314" y="2567355"/>
            <a:ext cx="2825017" cy="1995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35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 drawing of a person&#10;&#10;Description generated with high confidence">
            <a:extLst>
              <a:ext uri="{FF2B5EF4-FFF2-40B4-BE49-F238E27FC236}">
                <a16:creationId xmlns:a16="http://schemas.microsoft.com/office/drawing/2014/main" id="{ECCD91BE-AC34-40D4-9746-3565B530D2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901" b="1"/>
          <a:stretch/>
        </p:blipFill>
        <p:spPr>
          <a:xfrm>
            <a:off x="3878880" y="120973"/>
            <a:ext cx="946625" cy="934939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06315" y="1120388"/>
            <a:ext cx="7772400" cy="936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Berlin Sans FB" panose="020E0602020502020306" pitchFamily="34" charset="0"/>
              </a:rPr>
              <a:t>Support prompts</a:t>
            </a:r>
          </a:p>
          <a:p>
            <a:r>
              <a:rPr lang="en-GB" dirty="0" smtClean="0">
                <a:latin typeface="Berlin Sans FB" panose="020E0602020502020306" pitchFamily="34" charset="0"/>
              </a:rPr>
              <a:t>Hints when problem solving and reasoning</a:t>
            </a:r>
            <a:endParaRPr lang="en-GB" dirty="0">
              <a:latin typeface="Berlin Sans FB" panose="020E0602020502020306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1539" y="2177907"/>
            <a:ext cx="5131829" cy="447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81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 drawing of a person&#10;&#10;Description generated with high confidence">
            <a:extLst>
              <a:ext uri="{FF2B5EF4-FFF2-40B4-BE49-F238E27FC236}">
                <a16:creationId xmlns:a16="http://schemas.microsoft.com/office/drawing/2014/main" id="{ECCD91BE-AC34-40D4-9746-3565B530D2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901" b="1"/>
          <a:stretch/>
        </p:blipFill>
        <p:spPr>
          <a:xfrm>
            <a:off x="3878880" y="120973"/>
            <a:ext cx="946625" cy="934939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06315" y="1120388"/>
            <a:ext cx="7772400" cy="936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Berlin Sans FB" panose="020E0602020502020306" pitchFamily="34" charset="0"/>
              </a:rPr>
              <a:t>Support prompts</a:t>
            </a:r>
          </a:p>
          <a:p>
            <a:r>
              <a:rPr lang="en-GB" dirty="0" smtClean="0">
                <a:latin typeface="Berlin Sans FB" panose="020E0602020502020306" pitchFamily="34" charset="0"/>
              </a:rPr>
              <a:t>Laying out the problem in a more simple way</a:t>
            </a:r>
            <a:endParaRPr lang="en-GB" dirty="0">
              <a:latin typeface="Berlin Sans FB" panose="020E0602020502020306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8677" y="2281516"/>
            <a:ext cx="6746094" cy="407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98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5461" y="1477108"/>
            <a:ext cx="7772400" cy="5011616"/>
          </a:xfrm>
        </p:spPr>
        <p:txBody>
          <a:bodyPr>
            <a:normAutofit/>
          </a:bodyPr>
          <a:lstStyle/>
          <a:p>
            <a:pPr algn="l"/>
            <a:r>
              <a:rPr lang="en-GB" sz="2800" dirty="0" smtClean="0">
                <a:latin typeface="Berlin Sans FB" panose="020E0602020502020306" pitchFamily="34" charset="0"/>
              </a:rPr>
              <a:t>Show in different ways</a:t>
            </a:r>
            <a:br>
              <a:rPr lang="en-GB" sz="2800" dirty="0" smtClean="0">
                <a:latin typeface="Berlin Sans FB" panose="020E0602020502020306" pitchFamily="34" charset="0"/>
              </a:rPr>
            </a:br>
            <a:r>
              <a:rPr lang="en-GB" sz="2800" dirty="0" smtClean="0">
                <a:latin typeface="Berlin Sans FB" panose="020E0602020502020306" pitchFamily="34" charset="0"/>
              </a:rPr>
              <a:t>Show using manipulatives</a:t>
            </a:r>
            <a:br>
              <a:rPr lang="en-GB" sz="2800" dirty="0" smtClean="0">
                <a:latin typeface="Berlin Sans FB" panose="020E0602020502020306" pitchFamily="34" charset="0"/>
              </a:rPr>
            </a:br>
            <a:r>
              <a:rPr lang="en-GB" sz="2800" dirty="0" smtClean="0">
                <a:latin typeface="Berlin Sans FB" panose="020E0602020502020306" pitchFamily="34" charset="0"/>
              </a:rPr>
              <a:t>Encourage them to work backwards/use the inverse</a:t>
            </a:r>
            <a:br>
              <a:rPr lang="en-GB" sz="2800" dirty="0" smtClean="0">
                <a:latin typeface="Berlin Sans FB" panose="020E0602020502020306" pitchFamily="34" charset="0"/>
              </a:rPr>
            </a:br>
            <a:r>
              <a:rPr lang="en-GB" sz="2800" dirty="0" smtClean="0">
                <a:latin typeface="Berlin Sans FB" panose="020E0602020502020306" pitchFamily="34" charset="0"/>
              </a:rPr>
              <a:t>Change the questions</a:t>
            </a:r>
            <a:br>
              <a:rPr lang="en-GB" sz="2800" dirty="0" smtClean="0">
                <a:latin typeface="Berlin Sans FB" panose="020E0602020502020306" pitchFamily="34" charset="0"/>
              </a:rPr>
            </a:br>
            <a:r>
              <a:rPr lang="en-GB" sz="2800" dirty="0" smtClean="0">
                <a:latin typeface="Berlin Sans FB" panose="020E0602020502020306" pitchFamily="34" charset="0"/>
              </a:rPr>
              <a:t>Make their own problem/turn the question into a story (context)</a:t>
            </a:r>
            <a:endParaRPr lang="en-GB" sz="2800" dirty="0">
              <a:latin typeface="Berlin Sans FB" panose="020E0602020502020306" pitchFamily="34" charset="0"/>
            </a:endParaRPr>
          </a:p>
        </p:txBody>
      </p:sp>
      <p:pic>
        <p:nvPicPr>
          <p:cNvPr id="4" name="Picture 2" descr="A drawing of a person&#10;&#10;Description generated with high confidence">
            <a:extLst>
              <a:ext uri="{FF2B5EF4-FFF2-40B4-BE49-F238E27FC236}">
                <a16:creationId xmlns:a16="http://schemas.microsoft.com/office/drawing/2014/main" id="{ECCD91BE-AC34-40D4-9746-3565B530D2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901" b="1"/>
          <a:stretch/>
        </p:blipFill>
        <p:spPr>
          <a:xfrm>
            <a:off x="3878880" y="120973"/>
            <a:ext cx="946625" cy="934939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06315" y="1120388"/>
            <a:ext cx="7772400" cy="936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Berlin Sans FB" panose="020E0602020502020306" pitchFamily="34" charset="0"/>
              </a:rPr>
              <a:t>Extending more able </a:t>
            </a:r>
            <a:r>
              <a:rPr lang="en-GB" dirty="0" err="1" smtClean="0">
                <a:latin typeface="Berlin Sans FB" panose="020E0602020502020306" pitchFamily="34" charset="0"/>
              </a:rPr>
              <a:t>mathematicans</a:t>
            </a:r>
            <a:endParaRPr lang="en-GB" dirty="0" smtClean="0">
              <a:latin typeface="Berlin Sans FB" panose="020E0602020502020306" pitchFamily="34" charset="0"/>
            </a:endParaRPr>
          </a:p>
          <a:p>
            <a:r>
              <a:rPr lang="en-GB" dirty="0" smtClean="0">
                <a:latin typeface="Berlin Sans FB" panose="020E0602020502020306" pitchFamily="34" charset="0"/>
              </a:rPr>
              <a:t>Extending prompts </a:t>
            </a:r>
            <a:endParaRPr lang="en-GB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68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 drawing of a person&#10;&#10;Description generated with high confidence">
            <a:extLst>
              <a:ext uri="{FF2B5EF4-FFF2-40B4-BE49-F238E27FC236}">
                <a16:creationId xmlns:a16="http://schemas.microsoft.com/office/drawing/2014/main" id="{ECCD91BE-AC34-40D4-9746-3565B530D2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901" b="1"/>
          <a:stretch/>
        </p:blipFill>
        <p:spPr>
          <a:xfrm>
            <a:off x="3878880" y="120973"/>
            <a:ext cx="946625" cy="934939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06315" y="1120388"/>
            <a:ext cx="7772400" cy="936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Berlin Sans FB" panose="020E0602020502020306" pitchFamily="34" charset="0"/>
              </a:rPr>
              <a:t>Extending prompts</a:t>
            </a:r>
          </a:p>
          <a:p>
            <a:r>
              <a:rPr lang="en-GB" dirty="0" smtClean="0">
                <a:latin typeface="Berlin Sans FB" panose="020E0602020502020306" pitchFamily="34" charset="0"/>
              </a:rPr>
              <a:t>Laying out the problem in a more simple way</a:t>
            </a:r>
            <a:endParaRPr lang="en-GB" dirty="0">
              <a:latin typeface="Berlin Sans FB" panose="020E0602020502020306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426" y="2133083"/>
            <a:ext cx="7816190" cy="34823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592" y="5403096"/>
            <a:ext cx="6394938" cy="14549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2672" y="5455196"/>
            <a:ext cx="2303068" cy="72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67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 drawing of a person&#10;&#10;Description generated with high confidence">
            <a:extLst>
              <a:ext uri="{FF2B5EF4-FFF2-40B4-BE49-F238E27FC236}">
                <a16:creationId xmlns:a16="http://schemas.microsoft.com/office/drawing/2014/main" id="{ECCD91BE-AC34-40D4-9746-3565B530D2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901" b="1"/>
          <a:stretch/>
        </p:blipFill>
        <p:spPr>
          <a:xfrm>
            <a:off x="3878880" y="120973"/>
            <a:ext cx="946625" cy="934939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06315" y="1120388"/>
            <a:ext cx="7772400" cy="936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Berlin Sans FB" panose="020E0602020502020306" pitchFamily="34" charset="0"/>
              </a:rPr>
              <a:t>Extending prompts</a:t>
            </a:r>
          </a:p>
          <a:p>
            <a:r>
              <a:rPr lang="en-GB" dirty="0" smtClean="0">
                <a:latin typeface="Berlin Sans FB" panose="020E0602020502020306" pitchFamily="34" charset="0"/>
              </a:rPr>
              <a:t>Show using manipulatives</a:t>
            </a:r>
            <a:endParaRPr lang="en-GB" dirty="0">
              <a:latin typeface="Berlin Sans FB" panose="020E0602020502020306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4872" y="2061882"/>
            <a:ext cx="6630090" cy="459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88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 drawing of a person&#10;&#10;Description generated with high confidence">
            <a:extLst>
              <a:ext uri="{FF2B5EF4-FFF2-40B4-BE49-F238E27FC236}">
                <a16:creationId xmlns:a16="http://schemas.microsoft.com/office/drawing/2014/main" id="{ECCD91BE-AC34-40D4-9746-3565B530D2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901" b="1"/>
          <a:stretch/>
        </p:blipFill>
        <p:spPr>
          <a:xfrm>
            <a:off x="3878880" y="120973"/>
            <a:ext cx="946625" cy="934939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06315" y="1120388"/>
            <a:ext cx="7772400" cy="936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Berlin Sans FB" panose="020E0602020502020306" pitchFamily="34" charset="0"/>
              </a:rPr>
              <a:t>Extending prompts</a:t>
            </a:r>
          </a:p>
          <a:p>
            <a:r>
              <a:rPr lang="en-GB" dirty="0" smtClean="0">
                <a:latin typeface="Berlin Sans FB" panose="020E0602020502020306" pitchFamily="34" charset="0"/>
              </a:rPr>
              <a:t>Work backwards using the inverse</a:t>
            </a:r>
            <a:endParaRPr lang="en-GB" dirty="0">
              <a:latin typeface="Berlin Sans FB" panose="020E0602020502020306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223" y="2439778"/>
            <a:ext cx="7505700" cy="42288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2808" y="2634072"/>
            <a:ext cx="3761384" cy="590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84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 drawing of a person&#10;&#10;Description generated with high confidence">
            <a:extLst>
              <a:ext uri="{FF2B5EF4-FFF2-40B4-BE49-F238E27FC236}">
                <a16:creationId xmlns:a16="http://schemas.microsoft.com/office/drawing/2014/main" id="{ECCD91BE-AC34-40D4-9746-3565B530D2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901" b="1"/>
          <a:stretch/>
        </p:blipFill>
        <p:spPr>
          <a:xfrm>
            <a:off x="3878880" y="120973"/>
            <a:ext cx="946625" cy="934939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06315" y="1120388"/>
            <a:ext cx="7772400" cy="936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Berlin Sans FB" panose="020E0602020502020306" pitchFamily="34" charset="0"/>
              </a:rPr>
              <a:t>Extending prompts</a:t>
            </a:r>
          </a:p>
          <a:p>
            <a:r>
              <a:rPr lang="en-GB" dirty="0" smtClean="0">
                <a:latin typeface="Berlin Sans FB" panose="020E0602020502020306" pitchFamily="34" charset="0"/>
              </a:rPr>
              <a:t>Change the question</a:t>
            </a:r>
            <a:endParaRPr lang="en-GB" dirty="0">
              <a:latin typeface="Berlin Sans FB" panose="020E0602020502020306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057" y="2133428"/>
            <a:ext cx="6944889" cy="446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74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2707" y="1978269"/>
            <a:ext cx="7772400" cy="4237893"/>
          </a:xfrm>
        </p:spPr>
        <p:txBody>
          <a:bodyPr>
            <a:normAutofit/>
          </a:bodyPr>
          <a:lstStyle/>
          <a:p>
            <a:pPr algn="l"/>
            <a:r>
              <a:rPr lang="en-GB" sz="2800" dirty="0" smtClean="0">
                <a:latin typeface="Berlin Sans FB" panose="020E0602020502020306" pitchFamily="34" charset="0"/>
              </a:rPr>
              <a:t>What mastery in maths is</a:t>
            </a:r>
            <a:br>
              <a:rPr lang="en-GB" sz="2800" dirty="0" smtClean="0">
                <a:latin typeface="Berlin Sans FB" panose="020E0602020502020306" pitchFamily="34" charset="0"/>
              </a:rPr>
            </a:br>
            <a:r>
              <a:rPr lang="en-GB" sz="2800" dirty="0" smtClean="0">
                <a:latin typeface="Berlin Sans FB" panose="020E0602020502020306" pitchFamily="34" charset="0"/>
              </a:rPr>
              <a:t>How we teach maths at QE</a:t>
            </a:r>
            <a:br>
              <a:rPr lang="en-GB" sz="2800" dirty="0" smtClean="0">
                <a:latin typeface="Berlin Sans FB" panose="020E0602020502020306" pitchFamily="34" charset="0"/>
              </a:rPr>
            </a:br>
            <a:r>
              <a:rPr lang="en-GB" sz="2800" dirty="0" smtClean="0">
                <a:latin typeface="Berlin Sans FB" panose="020E0602020502020306" pitchFamily="34" charset="0"/>
              </a:rPr>
              <a:t>What you can do to support your children at home</a:t>
            </a:r>
            <a:br>
              <a:rPr lang="en-GB" sz="2800" dirty="0" smtClean="0">
                <a:latin typeface="Berlin Sans FB" panose="020E0602020502020306" pitchFamily="34" charset="0"/>
              </a:rPr>
            </a:br>
            <a:endParaRPr lang="en-GB" sz="2800" dirty="0">
              <a:latin typeface="Berlin Sans FB" panose="020E0602020502020306" pitchFamily="34" charset="0"/>
            </a:endParaRPr>
          </a:p>
        </p:txBody>
      </p:sp>
      <p:pic>
        <p:nvPicPr>
          <p:cNvPr id="4" name="Picture 2" descr="A drawing of a person&#10;&#10;Description generated with high confidence">
            <a:extLst>
              <a:ext uri="{FF2B5EF4-FFF2-40B4-BE49-F238E27FC236}">
                <a16:creationId xmlns:a16="http://schemas.microsoft.com/office/drawing/2014/main" id="{ECCD91BE-AC34-40D4-9746-3565B530D2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901" b="1"/>
          <a:stretch/>
        </p:blipFill>
        <p:spPr>
          <a:xfrm>
            <a:off x="3878880" y="120973"/>
            <a:ext cx="946625" cy="934939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917330" y="1208312"/>
            <a:ext cx="7772400" cy="936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Berlin Sans FB" panose="020E0602020502020306" pitchFamily="34" charset="0"/>
              </a:rPr>
              <a:t>What we are going to go over today:</a:t>
            </a:r>
            <a:endParaRPr lang="en-GB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64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 drawing of a person&#10;&#10;Description generated with high confidence">
            <a:extLst>
              <a:ext uri="{FF2B5EF4-FFF2-40B4-BE49-F238E27FC236}">
                <a16:creationId xmlns:a16="http://schemas.microsoft.com/office/drawing/2014/main" id="{ECCD91BE-AC34-40D4-9746-3565B530D2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901" b="1"/>
          <a:stretch/>
        </p:blipFill>
        <p:spPr>
          <a:xfrm>
            <a:off x="3878880" y="120973"/>
            <a:ext cx="946625" cy="934939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06315" y="1120388"/>
            <a:ext cx="7772400" cy="936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Berlin Sans FB" panose="020E0602020502020306" pitchFamily="34" charset="0"/>
              </a:rPr>
              <a:t>Extending prompts</a:t>
            </a:r>
          </a:p>
          <a:p>
            <a:r>
              <a:rPr lang="en-GB" dirty="0" smtClean="0">
                <a:latin typeface="Berlin Sans FB" panose="020E0602020502020306" pitchFamily="34" charset="0"/>
              </a:rPr>
              <a:t>Make your own/do as a story</a:t>
            </a:r>
            <a:endParaRPr lang="en-GB" dirty="0">
              <a:latin typeface="Berlin Sans FB" panose="020E0602020502020306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530" y="2420471"/>
            <a:ext cx="8319247" cy="4437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9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5461" y="1477108"/>
            <a:ext cx="7772400" cy="5011616"/>
          </a:xfrm>
        </p:spPr>
        <p:txBody>
          <a:bodyPr>
            <a:normAutofit/>
          </a:bodyPr>
          <a:lstStyle/>
          <a:p>
            <a:pPr algn="l"/>
            <a:r>
              <a:rPr lang="en-GB" sz="2800" dirty="0" smtClean="0">
                <a:latin typeface="Berlin Sans FB" panose="020E0602020502020306" pitchFamily="34" charset="0"/>
              </a:rPr>
              <a:t>Regularly practise/learn times tables</a:t>
            </a:r>
            <a:br>
              <a:rPr lang="en-GB" sz="2800" dirty="0" smtClean="0">
                <a:latin typeface="Berlin Sans FB" panose="020E0602020502020306" pitchFamily="34" charset="0"/>
              </a:rPr>
            </a:br>
            <a:r>
              <a:rPr lang="en-GB" sz="2800" dirty="0" smtClean="0">
                <a:latin typeface="Berlin Sans FB" panose="020E0602020502020306" pitchFamily="34" charset="0"/>
              </a:rPr>
              <a:t>When completing their maths homework, get them to explain their thinking/how they know this</a:t>
            </a:r>
            <a:br>
              <a:rPr lang="en-GB" sz="2800" dirty="0" smtClean="0">
                <a:latin typeface="Berlin Sans FB" panose="020E0602020502020306" pitchFamily="34" charset="0"/>
              </a:rPr>
            </a:br>
            <a:r>
              <a:rPr lang="en-GB" sz="2800" dirty="0">
                <a:latin typeface="Berlin Sans FB" panose="020E0602020502020306" pitchFamily="34" charset="0"/>
              </a:rPr>
              <a:t/>
            </a:r>
            <a:br>
              <a:rPr lang="en-GB" sz="2800" dirty="0">
                <a:latin typeface="Berlin Sans FB" panose="020E0602020502020306" pitchFamily="34" charset="0"/>
              </a:rPr>
            </a:br>
            <a:r>
              <a:rPr lang="en-GB" sz="2800" dirty="0" smtClean="0">
                <a:latin typeface="Berlin Sans FB" panose="020E0602020502020306" pitchFamily="34" charset="0"/>
              </a:rPr>
              <a:t>To extend them, get them to try a different way to solve a problem/explain their thinking</a:t>
            </a:r>
            <a:br>
              <a:rPr lang="en-GB" sz="2800" dirty="0" smtClean="0">
                <a:latin typeface="Berlin Sans FB" panose="020E0602020502020306" pitchFamily="34" charset="0"/>
              </a:rPr>
            </a:br>
            <a:r>
              <a:rPr lang="en-GB" sz="2800" dirty="0" smtClean="0">
                <a:latin typeface="Berlin Sans FB" panose="020E0602020502020306" pitchFamily="34" charset="0"/>
              </a:rPr>
              <a:t>Ask them ‘what if….’ especially when problem solving</a:t>
            </a:r>
            <a:endParaRPr lang="en-GB" sz="2800" dirty="0">
              <a:latin typeface="Berlin Sans FB" panose="020E0602020502020306" pitchFamily="34" charset="0"/>
            </a:endParaRPr>
          </a:p>
        </p:txBody>
      </p:sp>
      <p:pic>
        <p:nvPicPr>
          <p:cNvPr id="4" name="Picture 2" descr="A drawing of a person&#10;&#10;Description generated with high confidence">
            <a:extLst>
              <a:ext uri="{FF2B5EF4-FFF2-40B4-BE49-F238E27FC236}">
                <a16:creationId xmlns:a16="http://schemas.microsoft.com/office/drawing/2014/main" id="{ECCD91BE-AC34-40D4-9746-3565B530D2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901" b="1"/>
          <a:stretch/>
        </p:blipFill>
        <p:spPr>
          <a:xfrm>
            <a:off x="3878880" y="120973"/>
            <a:ext cx="946625" cy="934939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06315" y="1120388"/>
            <a:ext cx="7772400" cy="936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Berlin Sans FB" panose="020E0602020502020306" pitchFamily="34" charset="0"/>
              </a:rPr>
              <a:t>How you can support your child?</a:t>
            </a:r>
            <a:endParaRPr lang="en-GB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89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4930" y="1055912"/>
            <a:ext cx="7772400" cy="936103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Berlin Sans FB" panose="020E0602020502020306" pitchFamily="34" charset="0"/>
              </a:rPr>
              <a:t>Let’s </a:t>
            </a:r>
            <a:r>
              <a:rPr lang="en-GB" dirty="0" smtClean="0">
                <a:latin typeface="Berlin Sans FB" panose="020E0602020502020306" pitchFamily="34" charset="0"/>
              </a:rPr>
              <a:t>finish </a:t>
            </a:r>
            <a:r>
              <a:rPr lang="en-GB" dirty="0" smtClean="0">
                <a:latin typeface="Berlin Sans FB" panose="020E0602020502020306" pitchFamily="34" charset="0"/>
              </a:rPr>
              <a:t>with QE’s vision for maths</a:t>
            </a:r>
            <a:endParaRPr lang="en-GB" dirty="0">
              <a:latin typeface="Berlin Sans FB" panose="020E0602020502020306" pitchFamily="34" charset="0"/>
            </a:endParaRPr>
          </a:p>
        </p:txBody>
      </p:sp>
      <p:pic>
        <p:nvPicPr>
          <p:cNvPr id="4" name="Picture 2" descr="A drawing of a person&#10;&#10;Description generated with high confidence">
            <a:extLst>
              <a:ext uri="{FF2B5EF4-FFF2-40B4-BE49-F238E27FC236}">
                <a16:creationId xmlns:a16="http://schemas.microsoft.com/office/drawing/2014/main" id="{ECCD91BE-AC34-40D4-9746-3565B530D2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901" b="1"/>
          <a:stretch/>
        </p:blipFill>
        <p:spPr>
          <a:xfrm>
            <a:off x="3878880" y="120973"/>
            <a:ext cx="946625" cy="934939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8686" y="2236926"/>
            <a:ext cx="5958187" cy="445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14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5461" y="1477108"/>
            <a:ext cx="7772400" cy="5011616"/>
          </a:xfrm>
        </p:spPr>
        <p:txBody>
          <a:bodyPr>
            <a:normAutofit/>
          </a:bodyPr>
          <a:lstStyle/>
          <a:p>
            <a:pPr algn="l"/>
            <a:r>
              <a:rPr lang="en-GB" sz="2800" dirty="0" smtClean="0">
                <a:latin typeface="Berlin Sans FB" panose="020E0602020502020306" pitchFamily="34" charset="0"/>
              </a:rPr>
              <a:t>NCETM website – explains mastery and gives examples of it in action</a:t>
            </a:r>
            <a:br>
              <a:rPr lang="en-GB" sz="2800" dirty="0" smtClean="0">
                <a:latin typeface="Berlin Sans FB" panose="020E0602020502020306" pitchFamily="34" charset="0"/>
              </a:rPr>
            </a:br>
            <a:r>
              <a:rPr lang="en-GB" sz="2800" dirty="0">
                <a:latin typeface="Berlin Sans FB" panose="020E0602020502020306" pitchFamily="34" charset="0"/>
              </a:rPr>
              <a:t/>
            </a:r>
            <a:br>
              <a:rPr lang="en-GB" sz="2800" dirty="0">
                <a:latin typeface="Berlin Sans FB" panose="020E0602020502020306" pitchFamily="34" charset="0"/>
              </a:rPr>
            </a:br>
            <a:r>
              <a:rPr lang="en-GB" sz="2800" dirty="0" smtClean="0">
                <a:latin typeface="Berlin Sans FB" panose="020E0602020502020306" pitchFamily="34" charset="0"/>
              </a:rPr>
              <a:t>White Rose website – parent work books</a:t>
            </a:r>
            <a:endParaRPr lang="en-GB" sz="2800" dirty="0">
              <a:latin typeface="Berlin Sans FB" panose="020E0602020502020306" pitchFamily="34" charset="0"/>
            </a:endParaRPr>
          </a:p>
        </p:txBody>
      </p:sp>
      <p:pic>
        <p:nvPicPr>
          <p:cNvPr id="4" name="Picture 2" descr="A drawing of a person&#10;&#10;Description generated with high confidence">
            <a:extLst>
              <a:ext uri="{FF2B5EF4-FFF2-40B4-BE49-F238E27FC236}">
                <a16:creationId xmlns:a16="http://schemas.microsoft.com/office/drawing/2014/main" id="{ECCD91BE-AC34-40D4-9746-3565B530D2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901" b="1"/>
          <a:stretch/>
        </p:blipFill>
        <p:spPr>
          <a:xfrm>
            <a:off x="3878880" y="120973"/>
            <a:ext cx="946625" cy="934939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06315" y="1120388"/>
            <a:ext cx="7772400" cy="936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Berlin Sans FB" panose="020E0602020502020306" pitchFamily="34" charset="0"/>
              </a:rPr>
              <a:t>If you’re interested in finding out more</a:t>
            </a:r>
            <a:endParaRPr lang="en-GB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32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5461" y="1477108"/>
            <a:ext cx="7772400" cy="5011616"/>
          </a:xfrm>
        </p:spPr>
        <p:txBody>
          <a:bodyPr>
            <a:normAutofit/>
          </a:bodyPr>
          <a:lstStyle/>
          <a:p>
            <a:pPr algn="l"/>
            <a:endParaRPr lang="en-GB" sz="2800" dirty="0">
              <a:latin typeface="Berlin Sans FB" panose="020E0602020502020306" pitchFamily="34" charset="0"/>
            </a:endParaRPr>
          </a:p>
        </p:txBody>
      </p:sp>
      <p:pic>
        <p:nvPicPr>
          <p:cNvPr id="4" name="Picture 2" descr="A drawing of a person&#10;&#10;Description generated with high confidence">
            <a:extLst>
              <a:ext uri="{FF2B5EF4-FFF2-40B4-BE49-F238E27FC236}">
                <a16:creationId xmlns:a16="http://schemas.microsoft.com/office/drawing/2014/main" id="{ECCD91BE-AC34-40D4-9746-3565B530D2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901" b="1"/>
          <a:stretch/>
        </p:blipFill>
        <p:spPr>
          <a:xfrm>
            <a:off x="3878880" y="120973"/>
            <a:ext cx="946625" cy="934939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06315" y="1120388"/>
            <a:ext cx="7772400" cy="936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Berlin Sans FB" panose="020E0602020502020306" pitchFamily="34" charset="0"/>
              </a:rPr>
              <a:t>Any questions?</a:t>
            </a:r>
            <a:endParaRPr lang="en-GB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89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 drawing of a person&#10;&#10;Description generated with high confidence">
            <a:extLst>
              <a:ext uri="{FF2B5EF4-FFF2-40B4-BE49-F238E27FC236}">
                <a16:creationId xmlns:a16="http://schemas.microsoft.com/office/drawing/2014/main" id="{ECCD91BE-AC34-40D4-9746-3565B530D2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901" b="1"/>
          <a:stretch/>
        </p:blipFill>
        <p:spPr>
          <a:xfrm>
            <a:off x="3878880" y="120973"/>
            <a:ext cx="946625" cy="934939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20615" y="847827"/>
            <a:ext cx="7772400" cy="936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Berlin Sans FB" panose="020E0602020502020306" pitchFamily="34" charset="0"/>
              </a:rPr>
              <a:t>Big Curriculum revamp in 2014</a:t>
            </a:r>
            <a:endParaRPr lang="en-GB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65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 drawing of a person&#10;&#10;Description generated with high confidence">
            <a:extLst>
              <a:ext uri="{FF2B5EF4-FFF2-40B4-BE49-F238E27FC236}">
                <a16:creationId xmlns:a16="http://schemas.microsoft.com/office/drawing/2014/main" id="{ECCD91BE-AC34-40D4-9746-3565B530D2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901" b="1"/>
          <a:stretch/>
        </p:blipFill>
        <p:spPr>
          <a:xfrm>
            <a:off x="3878880" y="120973"/>
            <a:ext cx="946625" cy="934939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44769" y="1137973"/>
            <a:ext cx="7772400" cy="936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Berlin Sans FB" panose="020E0602020502020306" pitchFamily="34" charset="0"/>
              </a:rPr>
              <a:t>What is ‘Mastery?’</a:t>
            </a:r>
            <a:endParaRPr lang="en-GB" dirty="0">
              <a:latin typeface="Berlin Sans FB" panose="020E0602020502020306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538" y="2421654"/>
            <a:ext cx="8308858" cy="234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78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 drawing of a person&#10;&#10;Description generated with high confidence">
            <a:extLst>
              <a:ext uri="{FF2B5EF4-FFF2-40B4-BE49-F238E27FC236}">
                <a16:creationId xmlns:a16="http://schemas.microsoft.com/office/drawing/2014/main" id="{ECCD91BE-AC34-40D4-9746-3565B530D2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901" b="1"/>
          <a:stretch/>
        </p:blipFill>
        <p:spPr>
          <a:xfrm>
            <a:off x="3878880" y="120973"/>
            <a:ext cx="946625" cy="934939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20615" y="847827"/>
            <a:ext cx="7772400" cy="936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Berlin Sans FB" panose="020E0602020502020306" pitchFamily="34" charset="0"/>
              </a:rPr>
              <a:t>What is ‘Mastery?’</a:t>
            </a:r>
            <a:endParaRPr lang="en-GB" dirty="0">
              <a:latin typeface="Berlin Sans FB" panose="020E0602020502020306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417" y="1861771"/>
            <a:ext cx="7562484" cy="430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28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5461" y="1477108"/>
            <a:ext cx="7772400" cy="5011616"/>
          </a:xfrm>
        </p:spPr>
        <p:txBody>
          <a:bodyPr>
            <a:normAutofit/>
          </a:bodyPr>
          <a:lstStyle/>
          <a:p>
            <a:pPr algn="l"/>
            <a:r>
              <a:rPr lang="en-GB" sz="2800" dirty="0" smtClean="0">
                <a:latin typeface="Berlin Sans FB" panose="020E0602020502020306" pitchFamily="34" charset="0"/>
              </a:rPr>
              <a:t>Children are not streamed</a:t>
            </a:r>
            <a:br>
              <a:rPr lang="en-GB" sz="2800" dirty="0" smtClean="0">
                <a:latin typeface="Berlin Sans FB" panose="020E0602020502020306" pitchFamily="34" charset="0"/>
              </a:rPr>
            </a:br>
            <a:r>
              <a:rPr lang="en-GB" sz="2800" dirty="0" smtClean="0">
                <a:latin typeface="Berlin Sans FB" panose="020E0602020502020306" pitchFamily="34" charset="0"/>
              </a:rPr>
              <a:t>Children are working on the same problems together which they go through as a class</a:t>
            </a:r>
            <a:br>
              <a:rPr lang="en-GB" sz="2800" dirty="0" smtClean="0">
                <a:latin typeface="Berlin Sans FB" panose="020E0602020502020306" pitchFamily="34" charset="0"/>
              </a:rPr>
            </a:br>
            <a:r>
              <a:rPr lang="en-GB" sz="2800" dirty="0" smtClean="0">
                <a:latin typeface="Berlin Sans FB" panose="020E0602020502020306" pitchFamily="34" charset="0"/>
              </a:rPr>
              <a:t>Multi-part lessons</a:t>
            </a:r>
            <a:br>
              <a:rPr lang="en-GB" sz="2800" dirty="0" smtClean="0">
                <a:latin typeface="Berlin Sans FB" panose="020E0602020502020306" pitchFamily="34" charset="0"/>
              </a:rPr>
            </a:br>
            <a:r>
              <a:rPr lang="en-GB" sz="2800" dirty="0" smtClean="0">
                <a:latin typeface="Berlin Sans FB" panose="020E0602020502020306" pitchFamily="34" charset="0"/>
              </a:rPr>
              <a:t>Move away from procedural learning</a:t>
            </a:r>
            <a:br>
              <a:rPr lang="en-GB" sz="2800" dirty="0" smtClean="0">
                <a:latin typeface="Berlin Sans FB" panose="020E0602020502020306" pitchFamily="34" charset="0"/>
              </a:rPr>
            </a:br>
            <a:r>
              <a:rPr lang="en-GB" sz="2800" dirty="0" smtClean="0">
                <a:latin typeface="Berlin Sans FB" panose="020E0602020502020306" pitchFamily="34" charset="0"/>
              </a:rPr>
              <a:t/>
            </a:r>
            <a:br>
              <a:rPr lang="en-GB" sz="2800" dirty="0" smtClean="0">
                <a:latin typeface="Berlin Sans FB" panose="020E0602020502020306" pitchFamily="34" charset="0"/>
              </a:rPr>
            </a:br>
            <a:endParaRPr lang="en-GB" sz="2800" dirty="0">
              <a:latin typeface="Berlin Sans FB" panose="020E0602020502020306" pitchFamily="34" charset="0"/>
            </a:endParaRPr>
          </a:p>
        </p:txBody>
      </p:sp>
      <p:pic>
        <p:nvPicPr>
          <p:cNvPr id="4" name="Picture 2" descr="A drawing of a person&#10;&#10;Description generated with high confidence">
            <a:extLst>
              <a:ext uri="{FF2B5EF4-FFF2-40B4-BE49-F238E27FC236}">
                <a16:creationId xmlns:a16="http://schemas.microsoft.com/office/drawing/2014/main" id="{ECCD91BE-AC34-40D4-9746-3565B530D2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901" b="1"/>
          <a:stretch/>
        </p:blipFill>
        <p:spPr>
          <a:xfrm>
            <a:off x="3878880" y="120973"/>
            <a:ext cx="946625" cy="934939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06315" y="1120388"/>
            <a:ext cx="7772400" cy="936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Berlin Sans FB" panose="020E0602020502020306" pitchFamily="34" charset="0"/>
              </a:rPr>
              <a:t>How this looks at QE</a:t>
            </a:r>
            <a:endParaRPr lang="en-GB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08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5461" y="1477108"/>
            <a:ext cx="7772400" cy="5011616"/>
          </a:xfrm>
        </p:spPr>
        <p:txBody>
          <a:bodyPr>
            <a:normAutofit/>
          </a:bodyPr>
          <a:lstStyle/>
          <a:p>
            <a:pPr algn="l"/>
            <a:r>
              <a:rPr lang="en-GB" sz="2800" dirty="0">
                <a:latin typeface="Berlin Sans FB" panose="020E0602020502020306" pitchFamily="34" charset="0"/>
              </a:rPr>
              <a:t>Procedural</a:t>
            </a:r>
            <a:r>
              <a:rPr lang="en-GB" sz="2800" dirty="0" smtClean="0">
                <a:latin typeface="Berlin Sans FB" panose="020E0602020502020306" pitchFamily="34" charset="0"/>
              </a:rPr>
              <a:t/>
            </a:r>
            <a:br>
              <a:rPr lang="en-GB" sz="2800" dirty="0" smtClean="0">
                <a:latin typeface="Berlin Sans FB" panose="020E0602020502020306" pitchFamily="34" charset="0"/>
              </a:rPr>
            </a:br>
            <a:endParaRPr lang="en-GB" sz="2800" dirty="0">
              <a:latin typeface="Berlin Sans FB" panose="020E0602020502020306" pitchFamily="34" charset="0"/>
            </a:endParaRPr>
          </a:p>
        </p:txBody>
      </p:sp>
      <p:pic>
        <p:nvPicPr>
          <p:cNvPr id="4" name="Picture 2" descr="A drawing of a person&#10;&#10;Description generated with high confidence">
            <a:extLst>
              <a:ext uri="{FF2B5EF4-FFF2-40B4-BE49-F238E27FC236}">
                <a16:creationId xmlns:a16="http://schemas.microsoft.com/office/drawing/2014/main" id="{ECCD91BE-AC34-40D4-9746-3565B530D2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901" b="1"/>
          <a:stretch/>
        </p:blipFill>
        <p:spPr>
          <a:xfrm>
            <a:off x="3878880" y="120973"/>
            <a:ext cx="946625" cy="934939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06315" y="1120388"/>
            <a:ext cx="7772400" cy="936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Berlin Sans FB" panose="020E0602020502020306" pitchFamily="34" charset="0"/>
              </a:rPr>
              <a:t>Procedural learning vs mastery </a:t>
            </a:r>
            <a:endParaRPr lang="en-GB" dirty="0">
              <a:latin typeface="Berlin Sans FB" panose="020E0602020502020306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063" y="2770308"/>
            <a:ext cx="2791192" cy="390417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7433" y="2242011"/>
            <a:ext cx="12394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Berlin Sans FB" panose="020E0602020502020306" pitchFamily="34" charset="0"/>
              </a:rPr>
              <a:t>Procedural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6387748" y="2189257"/>
            <a:ext cx="941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latin typeface="Berlin Sans FB" panose="020E0602020502020306" pitchFamily="34" charset="0"/>
              </a:rPr>
              <a:t>Mastery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7169" y="2684585"/>
            <a:ext cx="4343400" cy="1333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6267" y="4148763"/>
            <a:ext cx="2823710" cy="24707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3248" y="4124798"/>
            <a:ext cx="3007659" cy="174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34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5461" y="1477108"/>
            <a:ext cx="7772400" cy="5011616"/>
          </a:xfrm>
        </p:spPr>
        <p:txBody>
          <a:bodyPr>
            <a:normAutofit/>
          </a:bodyPr>
          <a:lstStyle/>
          <a:p>
            <a:pPr algn="l"/>
            <a:r>
              <a:rPr lang="en-GB" sz="2800" dirty="0" smtClean="0">
                <a:latin typeface="Berlin Sans FB" panose="020E0602020502020306" pitchFamily="34" charset="0"/>
              </a:rPr>
              <a:t>White Rose Schemes of Learning</a:t>
            </a:r>
            <a:endParaRPr lang="en-GB" sz="2800" dirty="0">
              <a:latin typeface="Berlin Sans FB" panose="020E0602020502020306" pitchFamily="34" charset="0"/>
            </a:endParaRPr>
          </a:p>
        </p:txBody>
      </p:sp>
      <p:pic>
        <p:nvPicPr>
          <p:cNvPr id="4" name="Picture 2" descr="A drawing of a person&#10;&#10;Description generated with high confidence">
            <a:extLst>
              <a:ext uri="{FF2B5EF4-FFF2-40B4-BE49-F238E27FC236}">
                <a16:creationId xmlns:a16="http://schemas.microsoft.com/office/drawing/2014/main" id="{ECCD91BE-AC34-40D4-9746-3565B530D2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901" b="1"/>
          <a:stretch/>
        </p:blipFill>
        <p:spPr>
          <a:xfrm>
            <a:off x="3878880" y="120973"/>
            <a:ext cx="946625" cy="934939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06315" y="1120388"/>
            <a:ext cx="7772400" cy="936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Berlin Sans FB" panose="020E0602020502020306" pitchFamily="34" charset="0"/>
              </a:rPr>
              <a:t>What we use to help us plan and teach:</a:t>
            </a:r>
            <a:endParaRPr lang="en-GB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92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5461" y="1477108"/>
            <a:ext cx="7772400" cy="5011616"/>
          </a:xfrm>
        </p:spPr>
        <p:txBody>
          <a:bodyPr>
            <a:normAutofit/>
          </a:bodyPr>
          <a:lstStyle/>
          <a:p>
            <a:pPr algn="l"/>
            <a:r>
              <a:rPr lang="en-GB" sz="2800" dirty="0" smtClean="0">
                <a:latin typeface="Berlin Sans FB" panose="020E0602020502020306" pitchFamily="34" charset="0"/>
              </a:rPr>
              <a:t>How do we support children that find maths tricky?</a:t>
            </a:r>
            <a:br>
              <a:rPr lang="en-GB" sz="2800" dirty="0" smtClean="0">
                <a:latin typeface="Berlin Sans FB" panose="020E0602020502020306" pitchFamily="34" charset="0"/>
              </a:rPr>
            </a:br>
            <a:r>
              <a:rPr lang="en-GB" sz="2800" dirty="0">
                <a:latin typeface="Berlin Sans FB" panose="020E0602020502020306" pitchFamily="34" charset="0"/>
              </a:rPr>
              <a:t/>
            </a:r>
            <a:br>
              <a:rPr lang="en-GB" sz="2800" dirty="0">
                <a:latin typeface="Berlin Sans FB" panose="020E0602020502020306" pitchFamily="34" charset="0"/>
              </a:rPr>
            </a:br>
            <a:r>
              <a:rPr lang="en-GB" sz="2800" dirty="0" smtClean="0">
                <a:latin typeface="Berlin Sans FB" panose="020E0602020502020306" pitchFamily="34" charset="0"/>
              </a:rPr>
              <a:t>How do we extend the more able mathematicians?</a:t>
            </a:r>
            <a:endParaRPr lang="en-GB" sz="2800" dirty="0">
              <a:latin typeface="Berlin Sans FB" panose="020E0602020502020306" pitchFamily="34" charset="0"/>
            </a:endParaRPr>
          </a:p>
        </p:txBody>
      </p:sp>
      <p:pic>
        <p:nvPicPr>
          <p:cNvPr id="4" name="Picture 2" descr="A drawing of a person&#10;&#10;Description generated with high confidence">
            <a:extLst>
              <a:ext uri="{FF2B5EF4-FFF2-40B4-BE49-F238E27FC236}">
                <a16:creationId xmlns:a16="http://schemas.microsoft.com/office/drawing/2014/main" id="{ECCD91BE-AC34-40D4-9746-3565B530D2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901" b="1"/>
          <a:stretch/>
        </p:blipFill>
        <p:spPr>
          <a:xfrm>
            <a:off x="3878880" y="120973"/>
            <a:ext cx="946625" cy="934939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06315" y="1120388"/>
            <a:ext cx="7772400" cy="936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Berlin Sans FB" panose="020E0602020502020306" pitchFamily="34" charset="0"/>
              </a:rPr>
              <a:t>Key questions to consider:</a:t>
            </a:r>
            <a:endParaRPr lang="en-GB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07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1151</TotalTime>
  <Words>418</Words>
  <Application>Microsoft Office PowerPoint</Application>
  <PresentationFormat>On-screen Show (4:3)</PresentationFormat>
  <Paragraphs>92</Paragraphs>
  <Slides>24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24</vt:i4>
      </vt:variant>
    </vt:vector>
  </HeadingPairs>
  <TitlesOfParts>
    <vt:vector size="38" baseType="lpstr">
      <vt:lpstr>Arial</vt:lpstr>
      <vt:lpstr>Berlin Sans FB</vt:lpstr>
      <vt:lpstr>Calibri</vt:lpstr>
      <vt:lpstr>Tahoma</vt:lpstr>
      <vt:lpstr>Times New Roman</vt:lpstr>
      <vt:lpstr>Wingdings</vt:lpstr>
      <vt:lpstr>Office Theme</vt:lpstr>
      <vt:lpstr>1_Custom Design</vt:lpstr>
      <vt:lpstr>2_Custom Design</vt:lpstr>
      <vt:lpstr>3_Custom Design</vt:lpstr>
      <vt:lpstr>4_Custom Design</vt:lpstr>
      <vt:lpstr>5_Custom Design</vt:lpstr>
      <vt:lpstr>6_Custom Design</vt:lpstr>
      <vt:lpstr>7_Custom Design</vt:lpstr>
      <vt:lpstr>Mastery for maths at QE</vt:lpstr>
      <vt:lpstr>What mastery in maths is How we teach maths at QE What you can do to support your children at home </vt:lpstr>
      <vt:lpstr>PowerPoint Presentation</vt:lpstr>
      <vt:lpstr>PowerPoint Presentation</vt:lpstr>
      <vt:lpstr>PowerPoint Presentation</vt:lpstr>
      <vt:lpstr>Children are not streamed Children are working on the same problems together which they go through as a class Multi-part lessons Move away from procedural learning  </vt:lpstr>
      <vt:lpstr>Procedural </vt:lpstr>
      <vt:lpstr>White Rose Schemes of Learning</vt:lpstr>
      <vt:lpstr>How do we support children that find maths tricky?  How do we extend the more able mathematicians?</vt:lpstr>
      <vt:lpstr>Giving more visual representations/pictures to support Encourage the use of manipulatives Hints when problem solving and reasoning Laying out the problem in a more simple way</vt:lpstr>
      <vt:lpstr>PowerPoint Presentation</vt:lpstr>
      <vt:lpstr>PowerPoint Presentation</vt:lpstr>
      <vt:lpstr>PowerPoint Presentation</vt:lpstr>
      <vt:lpstr>PowerPoint Presentation</vt:lpstr>
      <vt:lpstr>Show in different ways Show using manipulatives Encourage them to work backwards/use the inverse Change the questions Make their own problem/turn the question into a story (context)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Regularly practise/learn times tables When completing their maths homework, get them to explain their thinking/how they know this  To extend them, get them to try a different way to solve a problem/explain their thinking Ask them ‘what if….’ especially when problem solving</vt:lpstr>
      <vt:lpstr>Let’s finish with QE’s vision for maths</vt:lpstr>
      <vt:lpstr>NCETM website – explains mastery and gives examples of it in action  White Rose website – parent work books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Today’s Agenda</dc:title>
  <dc:creator>Louise Johnson</dc:creator>
  <cp:lastModifiedBy>Gary Papworth</cp:lastModifiedBy>
  <cp:revision>82</cp:revision>
  <dcterms:modified xsi:type="dcterms:W3CDTF">2021-10-06T13:22:54Z</dcterms:modified>
</cp:coreProperties>
</file>